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大家好，我今天想分享的不是一份单纯的技术汇报，而是一段把想法推进为真实成果的过程。我从校园里的小需求出发，用产品意识判断做什么、为什么做，再用行动力把页面、交互和部署连成一个可以直接体验的作品。接下来我会重点分享，这个想法是怎样一步步落地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搜索没有被拆成几个互不相通的栏目。用户输入一个地点、课程、兴趣或具体需要，结果可以来自综合、互助和学习库。搜索承担的是全站查找，而不是把用户带去另一条独立链路。它让原本分散在不同功能里的内容重新汇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我最初想解决的并不是一个宏大的校园命题，而是那些很小、但当事人真的需要回应的时刻。东西丢了，希望有人看到；想自习，希望找到节奏相近的同学；要去一个地方，希望找到同行的人。我的初心就是减少一次开口求助的阻力，让这些小事更容易得到回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这些页面背后不是简单的截图堆积。我先判断用户为什么需要，再把判断落实为页面结构和交互，最后逐个验证功能能不能真实使用。AI 帮我加快了代码实现和问题定位，但产品方向、功能取舍、视觉统一和最终验收仍然需要我负责。我的优势就在于能把这些环节接起来。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最后，我真正想分享的不是功能数量，而是一种把想法做成成果的方法。先理解真实问题，再做出清楚的产品判断，然后持续行动，直到它能够被别人打开和使用。‘在场’还有很多地方需要继续完善，也欢迎大家扫码体验，直接告诉我哪里不好用。谢谢大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我更看重的不是概念说得多完整，而是它能不能成为一个可以被体验的产品。‘在场’的第一版在两天内完成，具备网页端、响应式布局和真实交互。这个过程让我确认，成果并不来自某一个技术点，而来自对需求、范围、设计和实现的连续推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个想法不是凭空出现的。我先观察了同学们已经在使用的平台：大家确实会发求助、找搭子、分享资料，也会发布实习和闲置信息，但这些内容通常混在同一个信息流里。现有平台解决了‘能发出来’，却没有稳定解决‘能不能被合适的人及时看见并回应’。同时，公共平台缺少校园里的地点、课程、身份和信任语境；群聊的信息又更新太快，真实需求很容易沉底。所以我找到的切口，不是再做一个泛社区，而是把分散的校园需要集中起来，让它更容易被发现、理解和接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接下来我没有简单地再做一个校园墙，而是逐项看它还没有完成什么。第一，信息整合不够：想看学校主页或正式通知，仍然要切去官网；‘在场’把校园主页和校内内容放进统一链路。第二，校园墙主要承载内容，但缺少可以直接使用的工具；在‘在场’里，投票、问卷、地图等可以原生完成，不必再跳到问卷星。第三，发布不是只能扔进同一条公共信息流，而是可以选择希望触达的人群和场景。第四，陌生人互动需要门槛，因此我设计了校园身份认证，只有认证后才能发布和评论。这里需要说明，目前认证链路还是演示原型，真正上线必须接入校方实名或学籍验证。我的产品切口，就是把信息、工具、精准触达和校园信任放进同一个空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前面解释了为什么做，接下来直接看产品。‘在场’没有把功能拆成几个互不相干的小程序，而是用综合、互助、学习库和工具箱四个入口承接不同状态。用户仍然使用同一个账号、同一个搜索入口和同一套校园身份。四个页面各有重点，但它们共同组成一条校园生活链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综合页解决的是校园信息分散。用户既能看到学校主页式的正式内容，也能看到附近正在发生的活动和动态。这里还设计了校园雷达，把地点和校园事件关联起来。过去需要在学校官网、群聊和校园墙之间切换，现在可以在同一条链路里完成浏览和发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互助页不是把所有内容继续塞进同一条流。临时求助、失物回家、学习搭子和拼行组队都保留清楚的任务语境。发布者还可以选择希望触达的人群和场景，让需要更快到达可能回应的人。校园身份认证则构成互动门槛，降低完全陌生的公开交流带来的风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学习库不是一个单独的资料下载页。课程表可以记录每节课的作业和任务，资料库承担统一搜索，学习计划把任务拆开，笔记与收藏留下之后需要回看的内容。我的目标是把课程之后真正会发生的事情接起来，而不是再提供一组彼此分散的入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工具箱最能说明这不是一个只负责发帖的平台。番茄钟可以直接计时，投票和问卷可以在站内创建与收集，校园地图可以查看、放大和拖动。用户不必为了完成一个简单动作再跳转问卷星或打开其他应用。工具和校园内容共享同一套身份、发布和搜索能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16">
            <a:extLst>
              <a:ext uri="{FF2B5EF4-FFF2-40B4-BE49-F238E27FC236}">
                <a16:creationId xmlns:a16="http://schemas.microsoft.com/office/drawing/2014/main" id="{05BFFB13-E623-42E1-82C8-EE49DCE9447B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6512744-5253-4A67-AEE4-E3C3832DB382}"/>
              </a:ext>
            </a:extLst>
          </p:cNvPr>
          <p:cNvSpPr>
            <a:spLocks noGrp="1"/>
          </p:cNvSpPr>
          <p:nvPr/>
        </p:nvSpPr>
        <p:spPr>
          <a:xfrm>
            <a:off x="10334625" y="6324600"/>
            <a:ext cx="523875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CA2EF202-7BB3-4251-986A-6F56A9EF1FBB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315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F30FAB4-3C10-4EEF-AA14-5B08A1F527B2}"/>
              </a:ext>
            </a:extLst>
          </p:cNvPr>
          <p:cNvSpPr>
            <a:spLocks noGrp="1"/>
          </p:cNvSpPr>
          <p:nvPr/>
        </p:nvSpPr>
        <p:spPr>
          <a:xfrm>
            <a:off x="1118235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1302BA1-49CD-4346-A4D3-FA3D3049DEB5}"/>
              </a:ext>
            </a:extLst>
          </p:cNvPr>
          <p:cNvSpPr>
            <a:spLocks noGrp="1"/>
          </p:cNvSpPr>
          <p:nvPr/>
        </p:nvSpPr>
        <p:spPr>
          <a:xfrm>
            <a:off x="1158240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D1ECFDD-66EE-4653-B133-7C3C78BFFAD6}"/>
              </a:ext>
            </a:extLst>
          </p:cNvPr>
          <p:cNvSpPr>
            <a:spLocks noGrp="1"/>
          </p:cNvSpPr>
          <p:nvPr/>
        </p:nvSpPr>
        <p:spPr>
          <a:xfrm>
            <a:off x="11182350" y="612457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F83145-85F6-4333-A735-443A4ED352F5}"/>
              </a:ext>
            </a:extLst>
          </p:cNvPr>
          <p:cNvSpPr>
            <a:spLocks noGrp="1"/>
          </p:cNvSpPr>
          <p:nvPr/>
        </p:nvSpPr>
        <p:spPr>
          <a:xfrm>
            <a:off x="11430000" y="5962650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C9090E9-4570-455D-A42A-A63A6C7B2D38}"/>
              </a:ext>
            </a:extLst>
          </p:cNvPr>
          <p:cNvSpPr>
            <a:spLocks noGrp="1"/>
          </p:cNvSpPr>
          <p:nvPr/>
        </p:nvSpPr>
        <p:spPr>
          <a:xfrm>
            <a:off x="11353800" y="5857875"/>
            <a:ext cx="22860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771F93-56D3-489A-A0C5-454FC88F1372}"/>
              </a:ext>
            </a:extLst>
          </p:cNvPr>
          <p:cNvSpPr>
            <a:spLocks noGrp="1"/>
          </p:cNvSpPr>
          <p:nvPr/>
        </p:nvSpPr>
        <p:spPr>
          <a:xfrm>
            <a:off x="723900" y="457200"/>
            <a:ext cx="57150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PRODUCT THINKING · ACTION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163C10F-A4F0-41E6-A8E0-321D132A4D81}"/>
              </a:ext>
            </a:extLst>
          </p:cNvPr>
          <p:cNvSpPr>
            <a:spLocks noGrp="1"/>
          </p:cNvSpPr>
          <p:nvPr/>
        </p:nvSpPr>
        <p:spPr>
          <a:xfrm>
            <a:off x="742950" y="1485900"/>
            <a:ext cx="8096250" cy="8191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4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把想法，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4BACBFB-6565-4D0F-A846-C3B6CADF4E02}"/>
              </a:ext>
            </a:extLst>
          </p:cNvPr>
          <p:cNvSpPr>
            <a:spLocks noGrp="1"/>
          </p:cNvSpPr>
          <p:nvPr/>
        </p:nvSpPr>
        <p:spPr>
          <a:xfrm>
            <a:off x="742950" y="2390775"/>
            <a:ext cx="8191500" cy="10001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0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60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做成成果。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EC43DB6-0795-49F9-A145-DA07CB876A61}"/>
              </a:ext>
            </a:extLst>
          </p:cNvPr>
          <p:cNvSpPr>
            <a:spLocks noGrp="1"/>
          </p:cNvSpPr>
          <p:nvPr/>
        </p:nvSpPr>
        <p:spPr>
          <a:xfrm>
            <a:off x="762000" y="3562350"/>
            <a:ext cx="3429000" cy="857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E660187-BC1B-41B7-B088-C715088ECB35}"/>
              </a:ext>
            </a:extLst>
          </p:cNvPr>
          <p:cNvSpPr>
            <a:spLocks noGrp="1"/>
          </p:cNvSpPr>
          <p:nvPr/>
        </p:nvSpPr>
        <p:spPr>
          <a:xfrm>
            <a:off x="781050" y="3971925"/>
            <a:ext cx="8382000" cy="5048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10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产品意识 × 行动力：从校园需求到可体验的「在场」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552D053-1FE6-44C0-B9BA-9CF763EB2B67}"/>
              </a:ext>
            </a:extLst>
          </p:cNvPr>
          <p:cNvSpPr>
            <a:spLocks noGrp="1"/>
          </p:cNvSpPr>
          <p:nvPr/>
        </p:nvSpPr>
        <p:spPr>
          <a:xfrm>
            <a:off x="781050" y="4953000"/>
            <a:ext cx="5715000" cy="3810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0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明艺薇 · 很厉害对不队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73B1B174-8011-477C-91A1-7E60EB0D5C5A}"/>
              </a:ext>
            </a:extLst>
          </p:cNvPr>
          <p:cNvSpPr>
            <a:spLocks noGrp="1"/>
          </p:cNvSpPr>
          <p:nvPr/>
        </p:nvSpPr>
        <p:spPr>
          <a:xfrm>
            <a:off x="8858250" y="1666875"/>
            <a:ext cx="2000250" cy="2000250"/>
          </a:xfrm>
          <a:prstGeom prst="ellipse">
            <a:avLst/>
          </a:prstGeom>
          <a:solidFill>
            <a:srgbClr val="FBE9DC"/>
          </a:solidFill>
          <a:ln w="66675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2BC9A55-77F7-4977-BCC6-502370E06097}"/>
              </a:ext>
            </a:extLst>
          </p:cNvPr>
          <p:cNvSpPr>
            <a:spLocks noGrp="1"/>
          </p:cNvSpPr>
          <p:nvPr/>
        </p:nvSpPr>
        <p:spPr>
          <a:xfrm>
            <a:off x="9210675" y="2171700"/>
            <a:ext cx="1295400" cy="8382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42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42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在场</a:t>
            </a: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97C3B1A6-A7DD-4A61-8D7A-927A7159975C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  <p:sp>
        <p:nvSpPr>
          <p:cNvPr id="20" name="圆角矩形 19">
            <a:extLst>
              <a:ext uri="{FF2B5EF4-FFF2-40B4-BE49-F238E27FC236}">
                <a16:creationId xmlns:a16="http://schemas.microsoft.com/office/drawing/2014/main" id="{05694ACF-3C43-41B5-B45A-982842214A0C}"/>
              </a:ext>
            </a:extLst>
          </p:cNvPr>
          <p:cNvSpPr>
            <a:spLocks noGrp="1"/>
          </p:cNvSpPr>
          <p:nvPr/>
        </p:nvSpPr>
        <p:spPr>
          <a:xfrm>
            <a:off x="8782050" y="1524000"/>
            <a:ext cx="2343150" cy="2419350"/>
          </a:xfrm>
          <a:prstGeom prst="roundRect">
            <a:avLst>
              <a:gd name="adj" fmla="val 9756"/>
            </a:avLst>
          </a:prstGeom>
          <a:solidFill>
            <a:srgbClr val="FBF5EC"/>
          </a:solidFill>
          <a:ln w="0">
            <a:solidFill>
              <a:srgbClr val="FBF5EC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8E41D523-BAEC-4528-BE2A-D0E5E5CBED80}"/>
              </a:ext>
            </a:extLst>
          </p:cNvPr>
          <p:cNvSpPr>
            <a:spLocks noGrp="1"/>
          </p:cNvSpPr>
          <p:nvPr/>
        </p:nvSpPr>
        <p:spPr>
          <a:xfrm>
            <a:off x="9001125" y="1685925"/>
            <a:ext cx="1924050" cy="1924050"/>
          </a:xfrm>
          <a:prstGeom prst="roundRect">
            <a:avLst>
              <a:gd name="adj" fmla="val 5941"/>
            </a:avLst>
          </a:prstGeom>
          <a:solidFill>
            <a:srgbClr val="FFFFFF"/>
          </a:solidFill>
          <a:ln w="5715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067800" y="1761427"/>
            <a:ext cx="1790700" cy="1773045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0D39DE2-295A-4E00-83D7-57C593D49B34}"/>
              </a:ext>
            </a:extLst>
          </p:cNvPr>
          <p:cNvSpPr>
            <a:spLocks noGrp="1"/>
          </p:cNvSpPr>
          <p:nvPr/>
        </p:nvSpPr>
        <p:spPr>
          <a:xfrm>
            <a:off x="9315450" y="3638550"/>
            <a:ext cx="12954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buNone/>
              <a:defRPr sz="15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扫码体验</a:t>
            </a:r>
          </a:p>
        </p:txBody>
      </p:sp>
    </p:spTree>
    <p:extLst>
      <p:ext uri="{BB962C8B-B14F-4D97-AF65-F5344CB8AC3E}">
        <p14:creationId xmlns:p14="http://schemas.microsoft.com/office/powerpoint/2010/main" val="405544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椭圆 26">
            <a:extLst>
              <a:ext uri="{FF2B5EF4-FFF2-40B4-BE49-F238E27FC236}">
                <a16:creationId xmlns:a16="http://schemas.microsoft.com/office/drawing/2014/main" id="{CD389B8C-6AB8-4C19-BEC3-5901062C9D1C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D3C14CF0-0E1A-4283-921F-05F3BADE975F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3BBB80-08AA-40B9-BF36-01BBCF3EB7D0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A1B8307-8960-48E0-809E-241F2FBD9FBE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43750BB-6EA2-4F0E-BF6F-1ABFF4C291D4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842361-61E3-4F1F-A652-66F06362BF5C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504A4E6-B348-4494-A6EC-E840A5E3F060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DE46CDE-98B9-4B72-8604-5FA94AC19A60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750EDC5-590C-43D0-B987-6F29654F191A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ONE SEARCH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D884F1C-BA1B-4C7D-B492-1CAAA096A1F8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一次搜索，查找整个网页的内容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596426CD-9612-42C9-B478-7E6B46422FEF}"/>
              </a:ext>
            </a:extLst>
          </p:cNvPr>
          <p:cNvSpPr>
            <a:spLocks noGrp="1"/>
          </p:cNvSpPr>
          <p:nvPr/>
        </p:nvSpPr>
        <p:spPr>
          <a:xfrm>
            <a:off x="619125" y="1905000"/>
            <a:ext cx="3286125" cy="2952750"/>
          </a:xfrm>
          <a:prstGeom prst="roundRect">
            <a:avLst>
              <a:gd name="adj" fmla="val 7097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/>
          <a:srcRect l="17563" r="17563"/>
          <a:stretch>
            <a:fillRect/>
          </a:stretch>
        </p:blipFill>
        <p:spPr>
          <a:xfrm>
            <a:off x="666750" y="1952625"/>
            <a:ext cx="3190875" cy="2857500"/>
          </a:xfrm>
          <a:prstGeom prst="roundRect">
            <a:avLst>
              <a:gd name="adj" fmla="val 6000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2009D9C4-DACF-48F7-9F84-DD37DC1A1C25}"/>
              </a:ext>
            </a:extLst>
          </p:cNvPr>
          <p:cNvSpPr>
            <a:spLocks noGrp="1"/>
          </p:cNvSpPr>
          <p:nvPr/>
        </p:nvSpPr>
        <p:spPr>
          <a:xfrm>
            <a:off x="1504950" y="449580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7A55C7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75AAC9A-ED15-468E-A4CE-A1DE4EB28FA0}"/>
              </a:ext>
            </a:extLst>
          </p:cNvPr>
          <p:cNvSpPr>
            <a:spLocks noGrp="1"/>
          </p:cNvSpPr>
          <p:nvPr/>
        </p:nvSpPr>
        <p:spPr>
          <a:xfrm>
            <a:off x="1600200" y="455295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综合内容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1FC4C982-3C74-4722-8E99-C15F80E441CE}"/>
              </a:ext>
            </a:extLst>
          </p:cNvPr>
          <p:cNvSpPr>
            <a:spLocks noGrp="1"/>
          </p:cNvSpPr>
          <p:nvPr/>
        </p:nvSpPr>
        <p:spPr>
          <a:xfrm>
            <a:off x="4238625" y="1905000"/>
            <a:ext cx="3286125" cy="2952750"/>
          </a:xfrm>
          <a:prstGeom prst="roundRect">
            <a:avLst>
              <a:gd name="adj" fmla="val 7097"/>
            </a:avLst>
          </a:prstGeom>
          <a:solidFill>
            <a:srgbClr val="A7B0AC"/>
          </a:solidFill>
          <a:ln w="0">
            <a:solidFill>
              <a:srgbClr val="EB8F52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4"/>
          <a:srcRect l="17929" r="17929"/>
          <a:stretch>
            <a:fillRect/>
          </a:stretch>
        </p:blipFill>
        <p:spPr>
          <a:xfrm>
            <a:off x="4286250" y="1952625"/>
            <a:ext cx="3190875" cy="2857500"/>
          </a:xfrm>
          <a:prstGeom prst="roundRect">
            <a:avLst>
              <a:gd name="adj" fmla="val 6000"/>
            </a:avLst>
          </a:prstGeom>
        </p:spPr>
      </p:pic>
      <p:sp>
        <p:nvSpPr>
          <p:cNvPr id="17" name="圆角矩形 16">
            <a:extLst>
              <a:ext uri="{FF2B5EF4-FFF2-40B4-BE49-F238E27FC236}">
                <a16:creationId xmlns:a16="http://schemas.microsoft.com/office/drawing/2014/main" id="{938E6668-F50F-4303-B84B-FC8C96C94B4B}"/>
              </a:ext>
            </a:extLst>
          </p:cNvPr>
          <p:cNvSpPr>
            <a:spLocks noGrp="1"/>
          </p:cNvSpPr>
          <p:nvPr/>
        </p:nvSpPr>
        <p:spPr>
          <a:xfrm>
            <a:off x="5124450" y="449580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EB8F52"/>
          </a:solidFill>
          <a:ln w="0">
            <a:solidFill>
              <a:srgbClr val="EB8F52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8EBD45B-6DB6-46E5-BD7F-668666DB44B5}"/>
              </a:ext>
            </a:extLst>
          </p:cNvPr>
          <p:cNvSpPr>
            <a:spLocks noGrp="1"/>
          </p:cNvSpPr>
          <p:nvPr/>
        </p:nvSpPr>
        <p:spPr>
          <a:xfrm>
            <a:off x="5219700" y="455295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互助需求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EE7A2932-ACFD-4ECF-83A2-F15ABF7B159E}"/>
              </a:ext>
            </a:extLst>
          </p:cNvPr>
          <p:cNvSpPr>
            <a:spLocks noGrp="1"/>
          </p:cNvSpPr>
          <p:nvPr/>
        </p:nvSpPr>
        <p:spPr>
          <a:xfrm>
            <a:off x="7858125" y="1905000"/>
            <a:ext cx="3286125" cy="2952750"/>
          </a:xfrm>
          <a:prstGeom prst="roundRect">
            <a:avLst>
              <a:gd name="adj" fmla="val 7097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rcRect l="18162" r="18162"/>
          <a:stretch>
            <a:fillRect/>
          </a:stretch>
        </p:blipFill>
        <p:spPr>
          <a:xfrm>
            <a:off x="7905750" y="1952625"/>
            <a:ext cx="3190875" cy="2857500"/>
          </a:xfrm>
          <a:prstGeom prst="roundRect">
            <a:avLst>
              <a:gd name="adj" fmla="val 6000"/>
            </a:avLst>
          </a:prstGeom>
        </p:spPr>
      </p:pic>
      <p:sp>
        <p:nvSpPr>
          <p:cNvPr id="21" name="圆角矩形 20">
            <a:extLst>
              <a:ext uri="{FF2B5EF4-FFF2-40B4-BE49-F238E27FC236}">
                <a16:creationId xmlns:a16="http://schemas.microsoft.com/office/drawing/2014/main" id="{45915BB2-593F-4A94-AE5D-96B9825CEB7C}"/>
              </a:ext>
            </a:extLst>
          </p:cNvPr>
          <p:cNvSpPr>
            <a:spLocks noGrp="1"/>
          </p:cNvSpPr>
          <p:nvPr/>
        </p:nvSpPr>
        <p:spPr>
          <a:xfrm>
            <a:off x="8743950" y="449580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7A55C7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0710680-F18E-4521-9AA5-2519F7174555}"/>
              </a:ext>
            </a:extLst>
          </p:cNvPr>
          <p:cNvSpPr>
            <a:spLocks noGrp="1"/>
          </p:cNvSpPr>
          <p:nvPr/>
        </p:nvSpPr>
        <p:spPr>
          <a:xfrm>
            <a:off x="8839200" y="455295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学习资料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2790A80F-00D9-4FC6-8BC7-DE6DC635E2D5}"/>
              </a:ext>
            </a:extLst>
          </p:cNvPr>
          <p:cNvSpPr>
            <a:spLocks noGrp="1"/>
          </p:cNvSpPr>
          <p:nvPr/>
        </p:nvSpPr>
        <p:spPr>
          <a:xfrm>
            <a:off x="1952625" y="5286375"/>
            <a:ext cx="7905750" cy="685800"/>
          </a:xfrm>
          <a:prstGeom prst="roundRect">
            <a:avLst>
              <a:gd name="adj" fmla="val 47222"/>
            </a:avLst>
          </a:prstGeom>
          <a:solidFill>
            <a:srgbClr val="FFFFFF"/>
          </a:solidFill>
          <a:ln w="0">
            <a:solidFill>
              <a:srgbClr val="FFFFFF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E21EAC9-A9BB-4912-99A8-29903CE7D3C5}"/>
              </a:ext>
            </a:extLst>
          </p:cNvPr>
          <p:cNvSpPr>
            <a:spLocks noGrp="1"/>
          </p:cNvSpPr>
          <p:nvPr/>
        </p:nvSpPr>
        <p:spPr>
          <a:xfrm>
            <a:off x="2381250" y="5448300"/>
            <a:ext cx="6191250" cy="3429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8000"/>
          </a:bodyPr>
          <a:lstStyle/>
          <a:p>
            <a:pPr algn="l">
              <a:buNone/>
              <a:defRPr sz="18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搜索需要、地点、课程或兴趣</a:t>
            </a: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2952DB6D-91E3-45FE-951D-2189B84F84F7}"/>
              </a:ext>
            </a:extLst>
          </p:cNvPr>
          <p:cNvSpPr>
            <a:spLocks noGrp="1"/>
          </p:cNvSpPr>
          <p:nvPr/>
        </p:nvSpPr>
        <p:spPr>
          <a:xfrm>
            <a:off x="8972550" y="5381625"/>
            <a:ext cx="476250" cy="476250"/>
          </a:xfrm>
          <a:prstGeom prst="ellipse">
            <a:avLst/>
          </a:prstGeom>
          <a:solidFill>
            <a:srgbClr val="EEE8F9"/>
          </a:solidFill>
          <a:ln w="28575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73853C6-3860-4B77-8B0F-18204F8BB5D2}"/>
              </a:ext>
            </a:extLst>
          </p:cNvPr>
          <p:cNvSpPr>
            <a:spLocks noGrp="1"/>
          </p:cNvSpPr>
          <p:nvPr/>
        </p:nvSpPr>
        <p:spPr>
          <a:xfrm>
            <a:off x="9067800" y="5438775"/>
            <a:ext cx="285750" cy="2857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7273"/>
          </a:bodyPr>
          <a:lstStyle/>
          <a:p>
            <a:pPr algn="ctr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⌕</a:t>
            </a:r>
          </a:p>
        </p:txBody>
      </p:sp>
      <p:sp>
        <p:nvSpPr>
          <p:cNvPr id="31" name="圆角矩形 30">
            <a:extLst>
              <a:ext uri="{FF2B5EF4-FFF2-40B4-BE49-F238E27FC236}">
                <a16:creationId xmlns:a16="http://schemas.microsoft.com/office/drawing/2014/main" id="{F34F992B-3677-4048-BE55-B0503DBB142F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89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23">
            <a:extLst>
              <a:ext uri="{FF2B5EF4-FFF2-40B4-BE49-F238E27FC236}">
                <a16:creationId xmlns:a16="http://schemas.microsoft.com/office/drawing/2014/main" id="{A6AE6813-5273-4C45-9709-A49F8E4264DD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F6EB57B1-845E-4689-80BA-CA46879029C5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5D52189-6E4A-4F40-91D9-93E31A804042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82D1802-1E4E-4CF3-964D-00F6F58D00F3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27242AE-4ED2-4465-80FF-E5E537466053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6F75836-D31F-4D9B-B505-1076B5C658A1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5C03A00-4913-4667-BD06-A003E1774530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210A616-478D-49AC-92B6-2E64FE010C1C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8B4D04-8C5D-4686-A14C-121A69E2C29C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WHY I BUILT IT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7B16F02-8727-403D-9248-1AA699E0C118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我的初心，是减少一次开口求助的阻力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250B3CB9-B3B8-4714-87C6-265F73B462F6}"/>
              </a:ext>
            </a:extLst>
          </p:cNvPr>
          <p:cNvSpPr>
            <a:spLocks noGrp="1"/>
          </p:cNvSpPr>
          <p:nvPr/>
        </p:nvSpPr>
        <p:spPr>
          <a:xfrm>
            <a:off x="676275" y="1809750"/>
            <a:ext cx="3238500" cy="3333750"/>
          </a:xfrm>
          <a:prstGeom prst="roundRect">
            <a:avLst>
              <a:gd name="adj" fmla="val 6471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rcRect l="22298" r="22298"/>
          <a:stretch>
            <a:fillRect/>
          </a:stretch>
        </p:blipFill>
        <p:spPr>
          <a:xfrm>
            <a:off x="723900" y="1857375"/>
            <a:ext cx="3143250" cy="3238500"/>
          </a:xfrm>
          <a:prstGeom prst="roundRect">
            <a:avLst>
              <a:gd name="adj" fmla="val 5455"/>
            </a:avLst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3E81FD05-4DEE-46A0-99C5-5BAF64072E23}"/>
              </a:ext>
            </a:extLst>
          </p:cNvPr>
          <p:cNvSpPr>
            <a:spLocks noGrp="1"/>
          </p:cNvSpPr>
          <p:nvPr/>
        </p:nvSpPr>
        <p:spPr>
          <a:xfrm>
            <a:off x="914400" y="5286375"/>
            <a:ext cx="128587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825"/>
          </a:bodyPr>
          <a:lstStyle/>
          <a:p>
            <a:pPr algn="l">
              <a:buNone/>
              <a:def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一件失物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0D373C-A008-44D0-AE18-78F1E640792D}"/>
              </a:ext>
            </a:extLst>
          </p:cNvPr>
          <p:cNvSpPr>
            <a:spLocks noGrp="1"/>
          </p:cNvSpPr>
          <p:nvPr/>
        </p:nvSpPr>
        <p:spPr>
          <a:xfrm>
            <a:off x="2295525" y="5219700"/>
            <a:ext cx="1381125" cy="42862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找到主人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46E35000-8565-4FA3-90BA-08A397DE97C5}"/>
              </a:ext>
            </a:extLst>
          </p:cNvPr>
          <p:cNvSpPr>
            <a:spLocks noGrp="1"/>
          </p:cNvSpPr>
          <p:nvPr/>
        </p:nvSpPr>
        <p:spPr>
          <a:xfrm>
            <a:off x="4200525" y="1809750"/>
            <a:ext cx="3238500" cy="3333750"/>
          </a:xfrm>
          <a:prstGeom prst="roundRect">
            <a:avLst>
              <a:gd name="adj" fmla="val 6471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4"/>
          <a:srcRect l="24175" r="24175"/>
          <a:stretch>
            <a:fillRect/>
          </a:stretch>
        </p:blipFill>
        <p:spPr>
          <a:xfrm>
            <a:off x="4248150" y="1857375"/>
            <a:ext cx="3143250" cy="3238500"/>
          </a:xfrm>
          <a:prstGeom prst="roundRect">
            <a:avLst>
              <a:gd name="adj" fmla="val 5455"/>
            </a:avLst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70AF076-EC53-4C3B-8B31-51E027D8C011}"/>
              </a:ext>
            </a:extLst>
          </p:cNvPr>
          <p:cNvSpPr>
            <a:spLocks noGrp="1"/>
          </p:cNvSpPr>
          <p:nvPr/>
        </p:nvSpPr>
        <p:spPr>
          <a:xfrm>
            <a:off x="4438650" y="5286375"/>
            <a:ext cx="128587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825"/>
          </a:bodyPr>
          <a:lstStyle/>
          <a:p>
            <a:pPr algn="l">
              <a:buNone/>
              <a:def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一次自习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8EE72C7-E95A-43AF-AEF4-7BFA7D343C56}"/>
              </a:ext>
            </a:extLst>
          </p:cNvPr>
          <p:cNvSpPr>
            <a:spLocks noGrp="1"/>
          </p:cNvSpPr>
          <p:nvPr/>
        </p:nvSpPr>
        <p:spPr>
          <a:xfrm>
            <a:off x="5819775" y="5219700"/>
            <a:ext cx="1381125" cy="42862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遇到搭子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765E614E-04E9-4206-94B5-DDE1D733B9D0}"/>
              </a:ext>
            </a:extLst>
          </p:cNvPr>
          <p:cNvSpPr>
            <a:spLocks noGrp="1"/>
          </p:cNvSpPr>
          <p:nvPr/>
        </p:nvSpPr>
        <p:spPr>
          <a:xfrm>
            <a:off x="7724775" y="1809750"/>
            <a:ext cx="3238500" cy="3333750"/>
          </a:xfrm>
          <a:prstGeom prst="roundRect">
            <a:avLst>
              <a:gd name="adj" fmla="val 6471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5"/>
          <a:srcRect l="22731" r="22731"/>
          <a:stretch>
            <a:fillRect/>
          </a:stretch>
        </p:blipFill>
        <p:spPr>
          <a:xfrm>
            <a:off x="7772400" y="1857375"/>
            <a:ext cx="3143250" cy="3238500"/>
          </a:xfrm>
          <a:prstGeom prst="roundRect">
            <a:avLst>
              <a:gd name="adj" fmla="val 5455"/>
            </a:avLst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A9CDFD32-E1EB-4577-A3BC-70558F835AA8}"/>
              </a:ext>
            </a:extLst>
          </p:cNvPr>
          <p:cNvSpPr>
            <a:spLocks noGrp="1"/>
          </p:cNvSpPr>
          <p:nvPr/>
        </p:nvSpPr>
        <p:spPr>
          <a:xfrm>
            <a:off x="7962900" y="5286375"/>
            <a:ext cx="128587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6825"/>
          </a:bodyPr>
          <a:lstStyle/>
          <a:p>
            <a:pPr algn="l">
              <a:buNone/>
              <a:def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一段路程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044BB0E-52B1-429C-9B37-72C86FC61C13}"/>
              </a:ext>
            </a:extLst>
          </p:cNvPr>
          <p:cNvSpPr>
            <a:spLocks noGrp="1"/>
          </p:cNvSpPr>
          <p:nvPr/>
        </p:nvSpPr>
        <p:spPr>
          <a:xfrm>
            <a:off x="9344025" y="5219700"/>
            <a:ext cx="1381125" cy="42862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找到同行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AD57C3A-9955-4040-AEE8-AE525F86A547}"/>
              </a:ext>
            </a:extLst>
          </p:cNvPr>
          <p:cNvSpPr>
            <a:spLocks noGrp="1"/>
          </p:cNvSpPr>
          <p:nvPr/>
        </p:nvSpPr>
        <p:spPr>
          <a:xfrm>
            <a:off x="2857500" y="5857875"/>
            <a:ext cx="6477000" cy="3429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1667"/>
          </a:bodyPr>
          <a:lstStyle/>
          <a:p>
            <a:pPr algn="ctr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小事有人回应，校园才会真正产生连接。</a:t>
            </a:r>
          </a:p>
        </p:txBody>
      </p:sp>
      <p:sp>
        <p:nvSpPr>
          <p:cNvPr id="28" name="圆角矩形 27">
            <a:extLst>
              <a:ext uri="{FF2B5EF4-FFF2-40B4-BE49-F238E27FC236}">
                <a16:creationId xmlns:a16="http://schemas.microsoft.com/office/drawing/2014/main" id="{5371BCF8-F6AB-4C2A-B994-06B09A63CB93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88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23">
            <a:extLst>
              <a:ext uri="{FF2B5EF4-FFF2-40B4-BE49-F238E27FC236}">
                <a16:creationId xmlns:a16="http://schemas.microsoft.com/office/drawing/2014/main" id="{147FD84B-1768-4F92-AA02-E3606A7ED30C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B36496EE-E493-490A-A6C6-09C3C0A44D6E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6F8A508-C1AB-40E6-8D20-D2781E977F9A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DF6CAA9-68A4-4AC0-9103-AC55C9BAF044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F5B7CFA-31BE-4C30-81FC-C8ADC6D4E547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23A4C0D-864E-4E4C-8F8C-8DB4B5B56724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17D9FCD-AC3D-4147-9070-4AA4072A5738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542B497-5B7A-4C2A-91CB-CA85EC152729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E87F4D2-DA64-42A7-9B12-DF5B894B849F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FROM DECISION TO PAGE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E41E45E-E725-4EE5-A0FC-FF20C4B79763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我把产品判断一页一页做了出来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5B753EC7-C8C9-478E-A633-F9A330DC1B47}"/>
              </a:ext>
            </a:extLst>
          </p:cNvPr>
          <p:cNvSpPr>
            <a:spLocks noGrp="1"/>
          </p:cNvSpPr>
          <p:nvPr/>
        </p:nvSpPr>
        <p:spPr>
          <a:xfrm>
            <a:off x="619125" y="1666875"/>
            <a:ext cx="3476625" cy="3238500"/>
          </a:xfrm>
          <a:prstGeom prst="roundRect">
            <a:avLst>
              <a:gd name="adj" fmla="val 6471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rcRect l="19296" r="19296"/>
          <a:stretch>
            <a:fillRect/>
          </a:stretch>
        </p:blipFill>
        <p:spPr>
          <a:xfrm>
            <a:off x="666750" y="1714500"/>
            <a:ext cx="3381375" cy="3143250"/>
          </a:xfrm>
          <a:prstGeom prst="roundRect">
            <a:avLst>
              <a:gd name="adj" fmla="val 5455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98D94EB2-B982-4918-8ECF-30A131DA369A}"/>
              </a:ext>
            </a:extLst>
          </p:cNvPr>
          <p:cNvSpPr>
            <a:spLocks noGrp="1"/>
          </p:cNvSpPr>
          <p:nvPr/>
        </p:nvSpPr>
        <p:spPr>
          <a:xfrm>
            <a:off x="4352925" y="1666875"/>
            <a:ext cx="3476625" cy="3238500"/>
          </a:xfrm>
          <a:prstGeom prst="roundRect">
            <a:avLst>
              <a:gd name="adj" fmla="val 6471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4"/>
          <a:srcRect l="19374" r="19374"/>
          <a:stretch>
            <a:fillRect/>
          </a:stretch>
        </p:blipFill>
        <p:spPr>
          <a:xfrm>
            <a:off x="4400550" y="1714500"/>
            <a:ext cx="3381375" cy="3143250"/>
          </a:xfrm>
          <a:prstGeom prst="roundRect">
            <a:avLst>
              <a:gd name="adj" fmla="val 5455"/>
            </a:avLst>
          </a:prstGeom>
        </p:spPr>
      </p:pic>
      <p:sp>
        <p:nvSpPr>
          <p:cNvPr id="15" name="圆角矩形 14">
            <a:extLst>
              <a:ext uri="{FF2B5EF4-FFF2-40B4-BE49-F238E27FC236}">
                <a16:creationId xmlns:a16="http://schemas.microsoft.com/office/drawing/2014/main" id="{C30B83E9-88D0-4281-8CF9-66F375369ADC}"/>
              </a:ext>
            </a:extLst>
          </p:cNvPr>
          <p:cNvSpPr>
            <a:spLocks noGrp="1"/>
          </p:cNvSpPr>
          <p:nvPr/>
        </p:nvSpPr>
        <p:spPr>
          <a:xfrm>
            <a:off x="8086725" y="1666875"/>
            <a:ext cx="2952750" cy="3238500"/>
          </a:xfrm>
          <a:prstGeom prst="roundRect">
            <a:avLst>
              <a:gd name="adj" fmla="val 7097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5"/>
          <a:srcRect l="23366" r="23366"/>
          <a:stretch>
            <a:fillRect/>
          </a:stretch>
        </p:blipFill>
        <p:spPr>
          <a:xfrm>
            <a:off x="8134350" y="1714500"/>
            <a:ext cx="2857500" cy="3143250"/>
          </a:xfrm>
          <a:prstGeom prst="roundRect">
            <a:avLst>
              <a:gd name="adj" fmla="val 6000"/>
            </a:avLst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A5FD8704-A77C-47B4-968E-650FDE1350BE}"/>
              </a:ext>
            </a:extLst>
          </p:cNvPr>
          <p:cNvSpPr>
            <a:spLocks noGrp="1"/>
          </p:cNvSpPr>
          <p:nvPr/>
        </p:nvSpPr>
        <p:spPr>
          <a:xfrm>
            <a:off x="723900" y="5238750"/>
            <a:ext cx="123825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722"/>
          </a:bodyPr>
          <a:lstStyle/>
          <a:p>
            <a:pPr algn="l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先判断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C1CF1E8-2DB7-40A7-A252-017573845A6F}"/>
              </a:ext>
            </a:extLst>
          </p:cNvPr>
          <p:cNvSpPr>
            <a:spLocks noGrp="1"/>
          </p:cNvSpPr>
          <p:nvPr/>
        </p:nvSpPr>
        <p:spPr>
          <a:xfrm>
            <a:off x="2009775" y="5238750"/>
            <a:ext cx="214312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用户为什么需要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49461C5-9388-4FD5-A6CC-BA02B6B68EE8}"/>
              </a:ext>
            </a:extLst>
          </p:cNvPr>
          <p:cNvSpPr>
            <a:spLocks noGrp="1"/>
          </p:cNvSpPr>
          <p:nvPr/>
        </p:nvSpPr>
        <p:spPr>
          <a:xfrm>
            <a:off x="4438650" y="5238750"/>
            <a:ext cx="123825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722"/>
          </a:bodyPr>
          <a:lstStyle/>
          <a:p>
            <a:pPr algn="l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再设计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D7928D6-0031-4642-9B18-53F034FB067D}"/>
              </a:ext>
            </a:extLst>
          </p:cNvPr>
          <p:cNvSpPr>
            <a:spLocks noGrp="1"/>
          </p:cNvSpPr>
          <p:nvPr/>
        </p:nvSpPr>
        <p:spPr>
          <a:xfrm>
            <a:off x="5724525" y="5238750"/>
            <a:ext cx="214312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页面如何回应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D4F31B0-D7B2-41AB-87ED-B70F9DF38426}"/>
              </a:ext>
            </a:extLst>
          </p:cNvPr>
          <p:cNvSpPr>
            <a:spLocks noGrp="1"/>
          </p:cNvSpPr>
          <p:nvPr/>
        </p:nvSpPr>
        <p:spPr>
          <a:xfrm>
            <a:off x="8153400" y="5238750"/>
            <a:ext cx="123825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722"/>
          </a:bodyPr>
          <a:lstStyle/>
          <a:p>
            <a:pPr algn="l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最后验证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37D4FC4-981A-4AD1-95D7-C3790F86A500}"/>
              </a:ext>
            </a:extLst>
          </p:cNvPr>
          <p:cNvSpPr>
            <a:spLocks noGrp="1"/>
          </p:cNvSpPr>
          <p:nvPr/>
        </p:nvSpPr>
        <p:spPr>
          <a:xfrm>
            <a:off x="9439275" y="5238750"/>
            <a:ext cx="2143125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功能能否使用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5C3092F-EAE5-41A1-B173-6C3DEE1E9F0A}"/>
              </a:ext>
            </a:extLst>
          </p:cNvPr>
          <p:cNvSpPr>
            <a:spLocks noGrp="1"/>
          </p:cNvSpPr>
          <p:nvPr/>
        </p:nvSpPr>
        <p:spPr>
          <a:xfrm>
            <a:off x="723900" y="5857875"/>
            <a:ext cx="809625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2424"/>
          </a:bodyPr>
          <a:lstStyle/>
          <a:p>
            <a:pPr algn="l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AI 加快实现，但方向、取舍和验收由我负责。</a:t>
            </a:r>
          </a:p>
        </p:txBody>
      </p:sp>
      <p:sp>
        <p:nvSpPr>
          <p:cNvPr id="28" name="圆角矩形 27">
            <a:extLst>
              <a:ext uri="{FF2B5EF4-FFF2-40B4-BE49-F238E27FC236}">
                <a16:creationId xmlns:a16="http://schemas.microsoft.com/office/drawing/2014/main" id="{A53FB225-1CF8-4E45-9D1D-DA466159DC7D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5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椭圆 20">
            <a:extLst>
              <a:ext uri="{FF2B5EF4-FFF2-40B4-BE49-F238E27FC236}">
                <a16:creationId xmlns:a16="http://schemas.microsoft.com/office/drawing/2014/main" id="{B4BCD82C-0245-4A20-B6F9-66E9D702ECCE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7B417F96-7CB9-427F-AF8F-7B9E62852545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7D3B6DC-5EB1-4A82-8699-A893F41B75A6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C3DAECD-2DAA-449A-975B-93F145EC0539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38823B7-A26E-4A1D-AF36-46F065F90635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85B498A-2EB1-4D62-8371-B63C2F2F94CE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2F04A8-69DC-4C66-8875-CBF3DB2E17B9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4AE4CCD-2A45-4BB8-94CA-EC19FE88D539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0E90CBC-815D-4FDB-B10C-4ECD72A45731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THE METHOD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CA9507-C61F-4621-B3AF-B26801E594D0}"/>
              </a:ext>
            </a:extLst>
          </p:cNvPr>
          <p:cNvSpPr>
            <a:spLocks noGrp="1"/>
          </p:cNvSpPr>
          <p:nvPr/>
        </p:nvSpPr>
        <p:spPr>
          <a:xfrm>
            <a:off x="723900" y="1190625"/>
            <a:ext cx="6953250" cy="7239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9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一个想法成为成果，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1081AA8-F978-4DA6-B88C-2645BAF2A521}"/>
              </a:ext>
            </a:extLst>
          </p:cNvPr>
          <p:cNvSpPr>
            <a:spLocks noGrp="1"/>
          </p:cNvSpPr>
          <p:nvPr/>
        </p:nvSpPr>
        <p:spPr>
          <a:xfrm>
            <a:off x="723900" y="1952625"/>
            <a:ext cx="8763000" cy="8191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43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43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靠的是持续判断和持续行动。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40CF03C-B718-41FE-A392-8E8B50EF0CA4}"/>
              </a:ext>
            </a:extLst>
          </p:cNvPr>
          <p:cNvSpPr>
            <a:spLocks noGrp="1"/>
          </p:cNvSpPr>
          <p:nvPr/>
        </p:nvSpPr>
        <p:spPr>
          <a:xfrm>
            <a:off x="742950" y="3009900"/>
            <a:ext cx="4000500" cy="76200"/>
          </a:xfrm>
          <a:prstGeom prst="rect">
            <a:avLst/>
          </a:prstGeom>
          <a:solidFill>
            <a:srgbClr val="EB8F52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A3F7798B-C296-49F7-8A1C-FCC44FFC134E}"/>
              </a:ext>
            </a:extLst>
          </p:cNvPr>
          <p:cNvSpPr>
            <a:spLocks noGrp="1"/>
          </p:cNvSpPr>
          <p:nvPr/>
        </p:nvSpPr>
        <p:spPr>
          <a:xfrm>
            <a:off x="676275" y="3524250"/>
            <a:ext cx="3095625" cy="1857375"/>
          </a:xfrm>
          <a:prstGeom prst="roundRect">
            <a:avLst>
              <a:gd name="adj" fmla="val 11282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rcRect l="1757" r="1757"/>
          <a:stretch>
            <a:fillRect/>
          </a:stretch>
        </p:blipFill>
        <p:spPr>
          <a:xfrm>
            <a:off x="723900" y="3571875"/>
            <a:ext cx="3000375" cy="1762125"/>
          </a:xfrm>
          <a:prstGeom prst="roundRect">
            <a:avLst>
              <a:gd name="adj" fmla="val 9730"/>
            </a:avLst>
          </a:prstGeom>
        </p:spPr>
      </p:pic>
      <p:sp>
        <p:nvSpPr>
          <p:cNvPr id="15" name="圆角矩形 14">
            <a:extLst>
              <a:ext uri="{FF2B5EF4-FFF2-40B4-BE49-F238E27FC236}">
                <a16:creationId xmlns:a16="http://schemas.microsoft.com/office/drawing/2014/main" id="{97A050A1-2C2E-4199-A647-9FDF84A66B49}"/>
              </a:ext>
            </a:extLst>
          </p:cNvPr>
          <p:cNvSpPr>
            <a:spLocks noGrp="1"/>
          </p:cNvSpPr>
          <p:nvPr/>
        </p:nvSpPr>
        <p:spPr>
          <a:xfrm>
            <a:off x="3952875" y="3524250"/>
            <a:ext cx="3095625" cy="1857375"/>
          </a:xfrm>
          <a:prstGeom prst="roundRect">
            <a:avLst>
              <a:gd name="adj" fmla="val 11282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/>
          <a:srcRect l="1098" r="1098"/>
          <a:stretch>
            <a:fillRect/>
          </a:stretch>
        </p:blipFill>
        <p:spPr>
          <a:xfrm>
            <a:off x="4000500" y="3571875"/>
            <a:ext cx="3000375" cy="1762125"/>
          </a:xfrm>
          <a:prstGeom prst="roundRect">
            <a:avLst>
              <a:gd name="adj" fmla="val 9730"/>
            </a:avLst>
          </a:prstGeom>
        </p:spPr>
      </p:pic>
      <p:sp>
        <p:nvSpPr>
          <p:cNvPr id="17" name="圆角矩形 16">
            <a:extLst>
              <a:ext uri="{FF2B5EF4-FFF2-40B4-BE49-F238E27FC236}">
                <a16:creationId xmlns:a16="http://schemas.microsoft.com/office/drawing/2014/main" id="{293488A0-AE95-41A4-A52E-452F3D99FBEA}"/>
              </a:ext>
            </a:extLst>
          </p:cNvPr>
          <p:cNvSpPr>
            <a:spLocks noGrp="1"/>
          </p:cNvSpPr>
          <p:nvPr/>
        </p:nvSpPr>
        <p:spPr>
          <a:xfrm>
            <a:off x="7229475" y="3524250"/>
            <a:ext cx="3095625" cy="1857375"/>
          </a:xfrm>
          <a:prstGeom prst="roundRect">
            <a:avLst>
              <a:gd name="adj" fmla="val 11282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5"/>
          <a:srcRect l="115" r="115"/>
          <a:stretch>
            <a:fillRect/>
          </a:stretch>
        </p:blipFill>
        <p:spPr>
          <a:xfrm>
            <a:off x="7277100" y="3571875"/>
            <a:ext cx="3000375" cy="1762125"/>
          </a:xfrm>
          <a:prstGeom prst="roundRect">
            <a:avLst>
              <a:gd name="adj" fmla="val 9730"/>
            </a:avLst>
          </a:prstGeom>
        </p:spPr>
      </p:pic>
      <p:sp>
        <p:nvSpPr>
          <p:cNvPr id="19" name="圆角矩形 18">
            <a:extLst>
              <a:ext uri="{FF2B5EF4-FFF2-40B4-BE49-F238E27FC236}">
                <a16:creationId xmlns:a16="http://schemas.microsoft.com/office/drawing/2014/main" id="{8EF2492B-30A6-4695-A60F-7126513F53A2}"/>
              </a:ext>
            </a:extLst>
          </p:cNvPr>
          <p:cNvSpPr>
            <a:spLocks noGrp="1"/>
          </p:cNvSpPr>
          <p:nvPr/>
        </p:nvSpPr>
        <p:spPr>
          <a:xfrm>
            <a:off x="723900" y="5667375"/>
            <a:ext cx="6477000" cy="552450"/>
          </a:xfrm>
          <a:prstGeom prst="roundRect">
            <a:avLst>
              <a:gd name="adj" fmla="val 3103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922080A-BBB3-4B41-9724-DC1310C538FB}"/>
              </a:ext>
            </a:extLst>
          </p:cNvPr>
          <p:cNvSpPr>
            <a:spLocks noGrp="1"/>
          </p:cNvSpPr>
          <p:nvPr/>
        </p:nvSpPr>
        <p:spPr>
          <a:xfrm>
            <a:off x="1000125" y="5772150"/>
            <a:ext cx="59055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722"/>
          </a:bodyPr>
          <a:lstStyle/>
          <a:p>
            <a:pPr algn="ctr">
              <a:buNone/>
              <a:defRPr sz="18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hks.yunzhicompany.com</a:t>
            </a: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9F786DD4-6FB9-47AB-BC01-ADB174933B79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>
            <a:extLst>
              <a:ext uri="{FF2B5EF4-FFF2-40B4-BE49-F238E27FC236}">
                <a16:creationId xmlns:a16="http://schemas.microsoft.com/office/drawing/2014/main" id="{1AC491E8-7A2E-43EF-BFB9-2B80DEB0EA37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ED1BD5E-9411-47C6-B719-0BB07700FF3D}"/>
              </a:ext>
            </a:extLst>
          </p:cNvPr>
          <p:cNvSpPr>
            <a:spLocks noGrp="1"/>
          </p:cNvSpPr>
          <p:nvPr/>
        </p:nvSpPr>
        <p:spPr>
          <a:xfrm>
            <a:off x="10334625" y="6324600"/>
            <a:ext cx="523875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CA7FD363-107E-4ACE-A841-021B8664CB02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315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519824C-44E8-432B-9A5E-33D892543164}"/>
              </a:ext>
            </a:extLst>
          </p:cNvPr>
          <p:cNvSpPr>
            <a:spLocks noGrp="1"/>
          </p:cNvSpPr>
          <p:nvPr/>
        </p:nvSpPr>
        <p:spPr>
          <a:xfrm>
            <a:off x="1118235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6B20985-8FB3-4737-B6DB-233B35DB6C0B}"/>
              </a:ext>
            </a:extLst>
          </p:cNvPr>
          <p:cNvSpPr>
            <a:spLocks noGrp="1"/>
          </p:cNvSpPr>
          <p:nvPr/>
        </p:nvSpPr>
        <p:spPr>
          <a:xfrm>
            <a:off x="1158240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A333C04-9B55-4975-A5F0-F58073DF4D35}"/>
              </a:ext>
            </a:extLst>
          </p:cNvPr>
          <p:cNvSpPr>
            <a:spLocks noGrp="1"/>
          </p:cNvSpPr>
          <p:nvPr/>
        </p:nvSpPr>
        <p:spPr>
          <a:xfrm>
            <a:off x="11182350" y="612457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026F069-E64C-4E27-9A35-00DC69787502}"/>
              </a:ext>
            </a:extLst>
          </p:cNvPr>
          <p:cNvSpPr>
            <a:spLocks noGrp="1"/>
          </p:cNvSpPr>
          <p:nvPr/>
        </p:nvSpPr>
        <p:spPr>
          <a:xfrm>
            <a:off x="11430000" y="5962650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124F94E-C219-4BB7-AEF9-2C66A4A825D8}"/>
              </a:ext>
            </a:extLst>
          </p:cNvPr>
          <p:cNvSpPr>
            <a:spLocks noGrp="1"/>
          </p:cNvSpPr>
          <p:nvPr/>
        </p:nvSpPr>
        <p:spPr>
          <a:xfrm>
            <a:off x="11353800" y="5857875"/>
            <a:ext cx="22860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A6ACB91-EA4F-4F76-85FF-013B1F5E92F4}"/>
              </a:ext>
            </a:extLst>
          </p:cNvPr>
          <p:cNvSpPr>
            <a:spLocks noGrp="1"/>
          </p:cNvSpPr>
          <p:nvPr/>
        </p:nvSpPr>
        <p:spPr>
          <a:xfrm>
            <a:off x="723900" y="457200"/>
            <a:ext cx="57150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FROM IDEA TO PRODUCT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8D08D23-DBEC-4F70-A550-DF7ADF603A5B}"/>
              </a:ext>
            </a:extLst>
          </p:cNvPr>
          <p:cNvSpPr>
            <a:spLocks noGrp="1"/>
          </p:cNvSpPr>
          <p:nvPr/>
        </p:nvSpPr>
        <p:spPr>
          <a:xfrm>
            <a:off x="704850" y="7810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6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想法只有落地，才会变成作品。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30AAB90-790D-4DB5-845E-167E8110E55B}"/>
              </a:ext>
            </a:extLst>
          </p:cNvPr>
          <p:cNvSpPr>
            <a:spLocks noGrp="1"/>
          </p:cNvSpPr>
          <p:nvPr/>
        </p:nvSpPr>
        <p:spPr>
          <a:xfrm>
            <a:off x="590550" y="1885950"/>
            <a:ext cx="3714750" cy="1714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93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3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48h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71B91F1-6F57-4C92-BFD3-F7A21B9994F5}"/>
              </a:ext>
            </a:extLst>
          </p:cNvPr>
          <p:cNvSpPr>
            <a:spLocks noGrp="1"/>
          </p:cNvSpPr>
          <p:nvPr/>
        </p:nvSpPr>
        <p:spPr>
          <a:xfrm>
            <a:off x="838200" y="3810000"/>
            <a:ext cx="3333750" cy="52387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25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完成第一版</a:t>
            </a:r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4380692A-E24C-4887-B9DC-BE88E78DC96A}"/>
              </a:ext>
            </a:extLst>
          </p:cNvPr>
          <p:cNvSpPr>
            <a:spLocks noGrp="1"/>
          </p:cNvSpPr>
          <p:nvPr/>
        </p:nvSpPr>
        <p:spPr>
          <a:xfrm>
            <a:off x="5086350" y="1676400"/>
            <a:ext cx="6210300" cy="3543300"/>
          </a:xfrm>
          <a:prstGeom prst="roundRect">
            <a:avLst>
              <a:gd name="adj" fmla="val 6720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5120" y="1733550"/>
            <a:ext cx="6092761" cy="3429000"/>
          </a:xfrm>
          <a:prstGeom prst="roundRect">
            <a:avLst>
              <a:gd name="adj" fmla="val 5278"/>
            </a:avLst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0FBAB165-A5E2-41A0-BAF4-70A9A0E1C3A5}"/>
              </a:ext>
            </a:extLst>
          </p:cNvPr>
          <p:cNvSpPr>
            <a:spLocks noGrp="1"/>
          </p:cNvSpPr>
          <p:nvPr/>
        </p:nvSpPr>
        <p:spPr>
          <a:xfrm>
            <a:off x="838200" y="4857750"/>
            <a:ext cx="371475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6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网页端 · 响应式 · 可交互</a:t>
            </a: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D505A1A4-5D67-4CAF-845D-A34546290D4C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1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>
            <a:extLst>
              <a:ext uri="{FF2B5EF4-FFF2-40B4-BE49-F238E27FC236}">
                <a16:creationId xmlns:a16="http://schemas.microsoft.com/office/drawing/2014/main" id="{9E94E1EC-A6DB-4E87-9056-608AC9C316DB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B06E62E-72A4-4FFC-AFEB-36C937C185B9}"/>
              </a:ext>
            </a:extLst>
          </p:cNvPr>
          <p:cNvSpPr>
            <a:spLocks noGrp="1"/>
          </p:cNvSpPr>
          <p:nvPr/>
        </p:nvSpPr>
        <p:spPr>
          <a:xfrm>
            <a:off x="10334625" y="6324600"/>
            <a:ext cx="523875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48E95073-E518-4B95-9FA6-B92282823DAC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315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B2C329B-9BA3-4206-A2F5-81274542E443}"/>
              </a:ext>
            </a:extLst>
          </p:cNvPr>
          <p:cNvSpPr>
            <a:spLocks noGrp="1"/>
          </p:cNvSpPr>
          <p:nvPr/>
        </p:nvSpPr>
        <p:spPr>
          <a:xfrm>
            <a:off x="1118235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D42FEC5-1090-4925-A0BC-1671452BB5CB}"/>
              </a:ext>
            </a:extLst>
          </p:cNvPr>
          <p:cNvSpPr>
            <a:spLocks noGrp="1"/>
          </p:cNvSpPr>
          <p:nvPr/>
        </p:nvSpPr>
        <p:spPr>
          <a:xfrm>
            <a:off x="1158240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DE14463-61FB-408C-AFC1-733055DCE1F0}"/>
              </a:ext>
            </a:extLst>
          </p:cNvPr>
          <p:cNvSpPr>
            <a:spLocks noGrp="1"/>
          </p:cNvSpPr>
          <p:nvPr/>
        </p:nvSpPr>
        <p:spPr>
          <a:xfrm>
            <a:off x="11182350" y="612457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E6580AC-14E0-4391-8088-F68C54EB6737}"/>
              </a:ext>
            </a:extLst>
          </p:cNvPr>
          <p:cNvSpPr>
            <a:spLocks noGrp="1"/>
          </p:cNvSpPr>
          <p:nvPr/>
        </p:nvSpPr>
        <p:spPr>
          <a:xfrm>
            <a:off x="11430000" y="5962650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FB1F4C7-1336-46CF-9A00-5A694CB2A0B0}"/>
              </a:ext>
            </a:extLst>
          </p:cNvPr>
          <p:cNvSpPr>
            <a:spLocks noGrp="1"/>
          </p:cNvSpPr>
          <p:nvPr/>
        </p:nvSpPr>
        <p:spPr>
          <a:xfrm>
            <a:off x="11353800" y="5857875"/>
            <a:ext cx="22860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7D63B0F-8131-4CC1-B57E-239A4DBBDEE2}"/>
              </a:ext>
            </a:extLst>
          </p:cNvPr>
          <p:cNvSpPr>
            <a:spLocks noGrp="1"/>
          </p:cNvSpPr>
          <p:nvPr/>
        </p:nvSpPr>
        <p:spPr>
          <a:xfrm>
            <a:off x="723900" y="457200"/>
            <a:ext cx="57150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WHERE THE IDEA CAME FROM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CA8390F-A096-4CDB-92E1-F4A06DA62C40}"/>
              </a:ext>
            </a:extLst>
          </p:cNvPr>
          <p:cNvSpPr>
            <a:spLocks noGrp="1"/>
          </p:cNvSpPr>
          <p:nvPr/>
        </p:nvSpPr>
        <p:spPr>
          <a:xfrm>
            <a:off x="704850" y="7810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需求一直存在，却没有真正适合校园的入口。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19F5D77F-756F-48CD-8BE3-A4EFC80E4A8A}"/>
              </a:ext>
            </a:extLst>
          </p:cNvPr>
          <p:cNvSpPr>
            <a:spLocks noGrp="1"/>
          </p:cNvSpPr>
          <p:nvPr/>
        </p:nvSpPr>
        <p:spPr>
          <a:xfrm>
            <a:off x="666750" y="1704975"/>
            <a:ext cx="2933700" cy="4572000"/>
          </a:xfrm>
          <a:prstGeom prst="roundRect">
            <a:avLst>
              <a:gd name="adj" fmla="val 8117"/>
            </a:avLst>
          </a:prstGeom>
          <a:solidFill>
            <a:srgbClr val="7A55C7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rcRect t="8451" b="8451"/>
          <a:stretch>
            <a:fillRect/>
          </a:stretch>
        </p:blipFill>
        <p:spPr>
          <a:xfrm>
            <a:off x="723900" y="1762125"/>
            <a:ext cx="2819400" cy="4457700"/>
          </a:xfrm>
          <a:prstGeom prst="roundRect">
            <a:avLst>
              <a:gd name="adj" fmla="val 6419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AC42C536-2D4A-4EC9-9A56-9A122D353019}"/>
              </a:ext>
            </a:extLst>
          </p:cNvPr>
          <p:cNvSpPr>
            <a:spLocks noGrp="1"/>
          </p:cNvSpPr>
          <p:nvPr/>
        </p:nvSpPr>
        <p:spPr>
          <a:xfrm>
            <a:off x="876300" y="5581650"/>
            <a:ext cx="2514600" cy="495300"/>
          </a:xfrm>
          <a:prstGeom prst="roundRect">
            <a:avLst>
              <a:gd name="adj" fmla="val 34615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0851250-ED12-45F9-B04C-7802E6C2F368}"/>
              </a:ext>
            </a:extLst>
          </p:cNvPr>
          <p:cNvSpPr>
            <a:spLocks noGrp="1"/>
          </p:cNvSpPr>
          <p:nvPr/>
        </p:nvSpPr>
        <p:spPr>
          <a:xfrm>
            <a:off x="914400" y="5695950"/>
            <a:ext cx="24384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真实校园内容流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A85FBB94-90DB-49C1-AE70-BDB050E9B4ED}"/>
              </a:ext>
            </a:extLst>
          </p:cNvPr>
          <p:cNvSpPr>
            <a:spLocks noGrp="1"/>
          </p:cNvSpPr>
          <p:nvPr/>
        </p:nvSpPr>
        <p:spPr>
          <a:xfrm>
            <a:off x="4095750" y="1752600"/>
            <a:ext cx="6667500" cy="1066800"/>
          </a:xfrm>
          <a:prstGeom prst="roundRect">
            <a:avLst>
              <a:gd name="adj" fmla="val 21429"/>
            </a:avLst>
          </a:prstGeom>
          <a:solidFill>
            <a:srgbClr val="EEE8F9"/>
          </a:solidFill>
          <a:ln w="47625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F426C0B-468D-4100-ABE1-A42C57FF49BA}"/>
              </a:ext>
            </a:extLst>
          </p:cNvPr>
          <p:cNvSpPr>
            <a:spLocks noGrp="1"/>
          </p:cNvSpPr>
          <p:nvPr/>
        </p:nvSpPr>
        <p:spPr>
          <a:xfrm>
            <a:off x="4362450" y="1990725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C47241-63AF-417D-A34A-D0A10B236F06}"/>
              </a:ext>
            </a:extLst>
          </p:cNvPr>
          <p:cNvSpPr>
            <a:spLocks noGrp="1"/>
          </p:cNvSpPr>
          <p:nvPr/>
        </p:nvSpPr>
        <p:spPr>
          <a:xfrm>
            <a:off x="5143500" y="1924050"/>
            <a:ext cx="238125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信息分散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35EC1FE-30B3-4AA5-817E-E400BA5465E2}"/>
              </a:ext>
            </a:extLst>
          </p:cNvPr>
          <p:cNvSpPr>
            <a:spLocks noGrp="1"/>
          </p:cNvSpPr>
          <p:nvPr/>
        </p:nvSpPr>
        <p:spPr>
          <a:xfrm>
            <a:off x="5143500" y="2333625"/>
            <a:ext cx="52387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求助、组队、资料与闲置，混在群聊和内容流里。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A9FD8E4D-6FF8-401B-BB2C-3B7CE7D7BA2E}"/>
              </a:ext>
            </a:extLst>
          </p:cNvPr>
          <p:cNvSpPr>
            <a:spLocks noGrp="1"/>
          </p:cNvSpPr>
          <p:nvPr/>
        </p:nvSpPr>
        <p:spPr>
          <a:xfrm>
            <a:off x="4095750" y="3057525"/>
            <a:ext cx="6667500" cy="1066800"/>
          </a:xfrm>
          <a:prstGeom prst="roundRect">
            <a:avLst>
              <a:gd name="adj" fmla="val 21429"/>
            </a:avLst>
          </a:prstGeom>
          <a:solidFill>
            <a:srgbClr val="FBE9DC"/>
          </a:solidFill>
          <a:ln w="47625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84DF320-12D6-4D20-BE53-63F124891906}"/>
              </a:ext>
            </a:extLst>
          </p:cNvPr>
          <p:cNvSpPr>
            <a:spLocks noGrp="1"/>
          </p:cNvSpPr>
          <p:nvPr/>
        </p:nvSpPr>
        <p:spPr>
          <a:xfrm>
            <a:off x="4362450" y="3295650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156F563-504B-46D6-A8FF-05AD223C2F13}"/>
              </a:ext>
            </a:extLst>
          </p:cNvPr>
          <p:cNvSpPr>
            <a:spLocks noGrp="1"/>
          </p:cNvSpPr>
          <p:nvPr/>
        </p:nvSpPr>
        <p:spPr>
          <a:xfrm>
            <a:off x="5143500" y="3228975"/>
            <a:ext cx="238125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校园语境缺失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0BFD30F-5132-4C8F-B5AF-44367549ABB5}"/>
              </a:ext>
            </a:extLst>
          </p:cNvPr>
          <p:cNvSpPr>
            <a:spLocks noGrp="1"/>
          </p:cNvSpPr>
          <p:nvPr/>
        </p:nvSpPr>
        <p:spPr>
          <a:xfrm>
            <a:off x="5143500" y="3638550"/>
            <a:ext cx="52387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公共平台很大，却不理解校内地点、课程与身份信任。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A8CE8CDD-EAD5-411A-B86F-724F17737F2D}"/>
              </a:ext>
            </a:extLst>
          </p:cNvPr>
          <p:cNvSpPr>
            <a:spLocks noGrp="1"/>
          </p:cNvSpPr>
          <p:nvPr/>
        </p:nvSpPr>
        <p:spPr>
          <a:xfrm>
            <a:off x="4095750" y="4362450"/>
            <a:ext cx="6667500" cy="1066800"/>
          </a:xfrm>
          <a:prstGeom prst="roundRect">
            <a:avLst>
              <a:gd name="adj" fmla="val 21429"/>
            </a:avLst>
          </a:prstGeom>
          <a:solidFill>
            <a:srgbClr val="E3EFE8"/>
          </a:solidFill>
          <a:ln w="47625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4F432C1-8569-4BA9-AB44-9853ED9009EB}"/>
              </a:ext>
            </a:extLst>
          </p:cNvPr>
          <p:cNvSpPr>
            <a:spLocks noGrp="1"/>
          </p:cNvSpPr>
          <p:nvPr/>
        </p:nvSpPr>
        <p:spPr>
          <a:xfrm>
            <a:off x="4362450" y="4600575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CD7365B-48C0-48A4-A3AA-085B1998BB13}"/>
              </a:ext>
            </a:extLst>
          </p:cNvPr>
          <p:cNvSpPr>
            <a:spLocks noGrp="1"/>
          </p:cNvSpPr>
          <p:nvPr/>
        </p:nvSpPr>
        <p:spPr>
          <a:xfrm>
            <a:off x="5143500" y="4533900"/>
            <a:ext cx="238125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需求快速沉底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81A9114-BD1A-493F-8B2C-D8F2754AD34B}"/>
              </a:ext>
            </a:extLst>
          </p:cNvPr>
          <p:cNvSpPr>
            <a:spLocks noGrp="1"/>
          </p:cNvSpPr>
          <p:nvPr/>
        </p:nvSpPr>
        <p:spPr>
          <a:xfrm>
            <a:off x="5143500" y="4943475"/>
            <a:ext cx="52387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新消息不断覆盖，真正需要帮助的人很难被看见。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1723819-E1C6-4214-BADE-46241CD8F290}"/>
              </a:ext>
            </a:extLst>
          </p:cNvPr>
          <p:cNvSpPr>
            <a:spLocks noGrp="1"/>
          </p:cNvSpPr>
          <p:nvPr/>
        </p:nvSpPr>
        <p:spPr>
          <a:xfrm>
            <a:off x="4095750" y="5772150"/>
            <a:ext cx="64770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切口：不再做一个社区，而是让校园需要被看见、被接住。</a:t>
            </a:r>
          </a:p>
        </p:txBody>
      </p:sp>
      <p:sp>
        <p:nvSpPr>
          <p:cNvPr id="30" name="圆角矩形 29">
            <a:extLst>
              <a:ext uri="{FF2B5EF4-FFF2-40B4-BE49-F238E27FC236}">
                <a16:creationId xmlns:a16="http://schemas.microsoft.com/office/drawing/2014/main" id="{CA2BFCF1-0B62-42FE-B11B-D3719FF6F52F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64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椭圆 37">
            <a:extLst>
              <a:ext uri="{FF2B5EF4-FFF2-40B4-BE49-F238E27FC236}">
                <a16:creationId xmlns:a16="http://schemas.microsoft.com/office/drawing/2014/main" id="{204759CA-BC3A-4FB8-8319-28FB4BD21188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B5C247D-4547-4A90-ADFF-9F338FA47CC5}"/>
              </a:ext>
            </a:extLst>
          </p:cNvPr>
          <p:cNvSpPr>
            <a:spLocks noGrp="1"/>
          </p:cNvSpPr>
          <p:nvPr/>
        </p:nvSpPr>
        <p:spPr>
          <a:xfrm>
            <a:off x="10334625" y="6324600"/>
            <a:ext cx="523875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B4820618-7148-4CF7-A41E-340577417193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315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856DBCD-DD58-441F-A8C5-8AE56D8D0E76}"/>
              </a:ext>
            </a:extLst>
          </p:cNvPr>
          <p:cNvSpPr>
            <a:spLocks noGrp="1"/>
          </p:cNvSpPr>
          <p:nvPr/>
        </p:nvSpPr>
        <p:spPr>
          <a:xfrm>
            <a:off x="1118235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E7BBB47-78E5-482C-9E62-DEBB43B3E5EF}"/>
              </a:ext>
            </a:extLst>
          </p:cNvPr>
          <p:cNvSpPr>
            <a:spLocks noGrp="1"/>
          </p:cNvSpPr>
          <p:nvPr/>
        </p:nvSpPr>
        <p:spPr>
          <a:xfrm>
            <a:off x="11582400" y="572452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1537A29-BE35-4D06-A91D-F10A8B1125EA}"/>
              </a:ext>
            </a:extLst>
          </p:cNvPr>
          <p:cNvSpPr>
            <a:spLocks noGrp="1"/>
          </p:cNvSpPr>
          <p:nvPr/>
        </p:nvSpPr>
        <p:spPr>
          <a:xfrm>
            <a:off x="11182350" y="6124575"/>
            <a:ext cx="152400" cy="152400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76682C9-4263-44B9-9494-2F714E4EF01B}"/>
              </a:ext>
            </a:extLst>
          </p:cNvPr>
          <p:cNvSpPr>
            <a:spLocks noGrp="1"/>
          </p:cNvSpPr>
          <p:nvPr/>
        </p:nvSpPr>
        <p:spPr>
          <a:xfrm>
            <a:off x="11430000" y="5962650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39DA5AA-CA55-43D5-BD8F-67E238C4CD11}"/>
              </a:ext>
            </a:extLst>
          </p:cNvPr>
          <p:cNvSpPr>
            <a:spLocks noGrp="1"/>
          </p:cNvSpPr>
          <p:nvPr/>
        </p:nvSpPr>
        <p:spPr>
          <a:xfrm>
            <a:off x="11353800" y="5857875"/>
            <a:ext cx="22860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5B12B28-D20E-47FA-9769-470791D80EAD}"/>
              </a:ext>
            </a:extLst>
          </p:cNvPr>
          <p:cNvSpPr>
            <a:spLocks noGrp="1"/>
          </p:cNvSpPr>
          <p:nvPr/>
        </p:nvSpPr>
        <p:spPr>
          <a:xfrm>
            <a:off x="723900" y="457200"/>
            <a:ext cx="57150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WHY ANOTHER CAMPUS PRODUCT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4EB14A6-4409-4734-917D-149D6F15D032}"/>
              </a:ext>
            </a:extLst>
          </p:cNvPr>
          <p:cNvSpPr>
            <a:spLocks noGrp="1"/>
          </p:cNvSpPr>
          <p:nvPr/>
        </p:nvSpPr>
        <p:spPr>
          <a:xfrm>
            <a:off x="704850" y="7810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我不是重做校园墙，而是在补它没完成的事。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9E877EA-B812-4323-88D2-E8DF6279E6A0}"/>
              </a:ext>
            </a:extLst>
          </p:cNvPr>
          <p:cNvSpPr>
            <a:spLocks noGrp="1"/>
          </p:cNvSpPr>
          <p:nvPr/>
        </p:nvSpPr>
        <p:spPr>
          <a:xfrm>
            <a:off x="723900" y="1581150"/>
            <a:ext cx="381000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校园墙常见现状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C386534-651D-4963-A90A-57DD7C672679}"/>
              </a:ext>
            </a:extLst>
          </p:cNvPr>
          <p:cNvSpPr>
            <a:spLocks noGrp="1"/>
          </p:cNvSpPr>
          <p:nvPr/>
        </p:nvSpPr>
        <p:spPr>
          <a:xfrm>
            <a:off x="4953000" y="1581150"/>
            <a:ext cx="581025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在场的产品回应</a:t>
            </a:r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586764B0-6F1A-46D6-9839-A5AFEE194A9E}"/>
              </a:ext>
            </a:extLst>
          </p:cNvPr>
          <p:cNvSpPr>
            <a:spLocks noGrp="1"/>
          </p:cNvSpPr>
          <p:nvPr/>
        </p:nvSpPr>
        <p:spPr>
          <a:xfrm>
            <a:off x="723900" y="2057400"/>
            <a:ext cx="3905250" cy="685800"/>
          </a:xfrm>
          <a:prstGeom prst="roundRect">
            <a:avLst>
              <a:gd name="adj" fmla="val 2777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7BBBACC-2D92-4838-908D-CDCD2A9ED745}"/>
              </a:ext>
            </a:extLst>
          </p:cNvPr>
          <p:cNvSpPr>
            <a:spLocks noGrp="1"/>
          </p:cNvSpPr>
          <p:nvPr/>
        </p:nvSpPr>
        <p:spPr>
          <a:xfrm>
            <a:off x="933450" y="2228850"/>
            <a:ext cx="6858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信息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358B96E-939F-4852-8BE9-63681D29E121}"/>
              </a:ext>
            </a:extLst>
          </p:cNvPr>
          <p:cNvSpPr>
            <a:spLocks noGrp="1"/>
          </p:cNvSpPr>
          <p:nvPr/>
        </p:nvSpPr>
        <p:spPr>
          <a:xfrm>
            <a:off x="1714500" y="2219325"/>
            <a:ext cx="2619375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信息散在不同入口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ED8F5A0-1138-4528-A3A3-568AAFD9F058}"/>
              </a:ext>
            </a:extLst>
          </p:cNvPr>
          <p:cNvSpPr>
            <a:spLocks noGrp="1"/>
          </p:cNvSpPr>
          <p:nvPr/>
        </p:nvSpPr>
        <p:spPr>
          <a:xfrm>
            <a:off x="4629150" y="2219325"/>
            <a:ext cx="3238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8A9CB43C-B281-4D38-878E-08F1D3ABD82B}"/>
              </a:ext>
            </a:extLst>
          </p:cNvPr>
          <p:cNvSpPr>
            <a:spLocks noGrp="1"/>
          </p:cNvSpPr>
          <p:nvPr/>
        </p:nvSpPr>
        <p:spPr>
          <a:xfrm>
            <a:off x="4953000" y="2057400"/>
            <a:ext cx="5810250" cy="685800"/>
          </a:xfrm>
          <a:prstGeom prst="roundRect">
            <a:avLst>
              <a:gd name="adj" fmla="val 27778"/>
            </a:avLst>
          </a:prstGeom>
          <a:solidFill>
            <a:srgbClr val="EEE8F9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59F1DCC-AD03-450F-B11B-A7C45A174543}"/>
              </a:ext>
            </a:extLst>
          </p:cNvPr>
          <p:cNvSpPr>
            <a:spLocks noGrp="1"/>
          </p:cNvSpPr>
          <p:nvPr/>
        </p:nvSpPr>
        <p:spPr>
          <a:xfrm>
            <a:off x="5219700" y="2219325"/>
            <a:ext cx="52387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校园主页与校内信息统一查看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17DC86D5-46F7-4895-A987-F9166B27E59D}"/>
              </a:ext>
            </a:extLst>
          </p:cNvPr>
          <p:cNvSpPr>
            <a:spLocks noGrp="1"/>
          </p:cNvSpPr>
          <p:nvPr/>
        </p:nvSpPr>
        <p:spPr>
          <a:xfrm>
            <a:off x="723900" y="2924175"/>
            <a:ext cx="3905250" cy="685800"/>
          </a:xfrm>
          <a:prstGeom prst="roundRect">
            <a:avLst>
              <a:gd name="adj" fmla="val 2777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049D142-CC71-4A75-8C73-6F1FC41C302F}"/>
              </a:ext>
            </a:extLst>
          </p:cNvPr>
          <p:cNvSpPr>
            <a:spLocks noGrp="1"/>
          </p:cNvSpPr>
          <p:nvPr/>
        </p:nvSpPr>
        <p:spPr>
          <a:xfrm>
            <a:off x="933450" y="3095625"/>
            <a:ext cx="6858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工具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E7BA6B6-8273-4343-85B1-A0AF806C5881}"/>
              </a:ext>
            </a:extLst>
          </p:cNvPr>
          <p:cNvSpPr>
            <a:spLocks noGrp="1"/>
          </p:cNvSpPr>
          <p:nvPr/>
        </p:nvSpPr>
        <p:spPr>
          <a:xfrm>
            <a:off x="1714500" y="3086100"/>
            <a:ext cx="2619375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只能发布内容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3346BAF-405E-4959-AAE1-055E0C850C84}"/>
              </a:ext>
            </a:extLst>
          </p:cNvPr>
          <p:cNvSpPr>
            <a:spLocks noGrp="1"/>
          </p:cNvSpPr>
          <p:nvPr/>
        </p:nvSpPr>
        <p:spPr>
          <a:xfrm>
            <a:off x="4629150" y="3086100"/>
            <a:ext cx="3238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C8267A0A-D9D9-47A1-9950-40BF5B0E6BF5}"/>
              </a:ext>
            </a:extLst>
          </p:cNvPr>
          <p:cNvSpPr>
            <a:spLocks noGrp="1"/>
          </p:cNvSpPr>
          <p:nvPr/>
        </p:nvSpPr>
        <p:spPr>
          <a:xfrm>
            <a:off x="4953000" y="2924175"/>
            <a:ext cx="5810250" cy="685800"/>
          </a:xfrm>
          <a:prstGeom prst="roundRect">
            <a:avLst>
              <a:gd name="adj" fmla="val 27778"/>
            </a:avLst>
          </a:prstGeom>
          <a:solidFill>
            <a:srgbClr val="FBE9DC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DCCD8B5-3DFA-45A5-92B5-3546DD439736}"/>
              </a:ext>
            </a:extLst>
          </p:cNvPr>
          <p:cNvSpPr>
            <a:spLocks noGrp="1"/>
          </p:cNvSpPr>
          <p:nvPr/>
        </p:nvSpPr>
        <p:spPr>
          <a:xfrm>
            <a:off x="5219700" y="3086100"/>
            <a:ext cx="52387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投票、问卷等原生工具，无需跳转</a:t>
            </a: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BC1B26FF-6709-4551-A55E-0D25971EA83F}"/>
              </a:ext>
            </a:extLst>
          </p:cNvPr>
          <p:cNvSpPr>
            <a:spLocks noGrp="1"/>
          </p:cNvSpPr>
          <p:nvPr/>
        </p:nvSpPr>
        <p:spPr>
          <a:xfrm>
            <a:off x="723900" y="3790950"/>
            <a:ext cx="3905250" cy="685800"/>
          </a:xfrm>
          <a:prstGeom prst="roundRect">
            <a:avLst>
              <a:gd name="adj" fmla="val 2777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DD7C777-211C-41E6-BF89-4FE3D7E0BE07}"/>
              </a:ext>
            </a:extLst>
          </p:cNvPr>
          <p:cNvSpPr>
            <a:spLocks noGrp="1"/>
          </p:cNvSpPr>
          <p:nvPr/>
        </p:nvSpPr>
        <p:spPr>
          <a:xfrm>
            <a:off x="933450" y="3962400"/>
            <a:ext cx="6858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触达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D5D8498-C874-4532-92EF-3B5067E9212F}"/>
              </a:ext>
            </a:extLst>
          </p:cNvPr>
          <p:cNvSpPr>
            <a:spLocks noGrp="1"/>
          </p:cNvSpPr>
          <p:nvPr/>
        </p:nvSpPr>
        <p:spPr>
          <a:xfrm>
            <a:off x="1714500" y="3952875"/>
            <a:ext cx="2619375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所有人看到同一条流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0C8BECF-3BA4-464B-B66B-7E675C03C34A}"/>
              </a:ext>
            </a:extLst>
          </p:cNvPr>
          <p:cNvSpPr>
            <a:spLocks noGrp="1"/>
          </p:cNvSpPr>
          <p:nvPr/>
        </p:nvSpPr>
        <p:spPr>
          <a:xfrm>
            <a:off x="4629150" y="3952875"/>
            <a:ext cx="3238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9" name="圆角矩形 28">
            <a:extLst>
              <a:ext uri="{FF2B5EF4-FFF2-40B4-BE49-F238E27FC236}">
                <a16:creationId xmlns:a16="http://schemas.microsoft.com/office/drawing/2014/main" id="{8C26F08C-016B-4586-A8E2-87A98D7406B4}"/>
              </a:ext>
            </a:extLst>
          </p:cNvPr>
          <p:cNvSpPr>
            <a:spLocks noGrp="1"/>
          </p:cNvSpPr>
          <p:nvPr/>
        </p:nvSpPr>
        <p:spPr>
          <a:xfrm>
            <a:off x="4953000" y="3790950"/>
            <a:ext cx="5810250" cy="685800"/>
          </a:xfrm>
          <a:prstGeom prst="roundRect">
            <a:avLst>
              <a:gd name="adj" fmla="val 27778"/>
            </a:avLst>
          </a:prstGeom>
          <a:solidFill>
            <a:srgbClr val="E3EFE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15D47CE-BBB9-4622-BA13-9DC1AFBFC3E2}"/>
              </a:ext>
            </a:extLst>
          </p:cNvPr>
          <p:cNvSpPr>
            <a:spLocks noGrp="1"/>
          </p:cNvSpPr>
          <p:nvPr/>
        </p:nvSpPr>
        <p:spPr>
          <a:xfrm>
            <a:off x="5219700" y="3952875"/>
            <a:ext cx="52387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按人群和使用场景定向发布</a:t>
            </a:r>
          </a:p>
        </p:txBody>
      </p:sp>
      <p:sp>
        <p:nvSpPr>
          <p:cNvPr id="31" name="圆角矩形 30">
            <a:extLst>
              <a:ext uri="{FF2B5EF4-FFF2-40B4-BE49-F238E27FC236}">
                <a16:creationId xmlns:a16="http://schemas.microsoft.com/office/drawing/2014/main" id="{3B5C9255-9395-4567-B41E-668A5DB52063}"/>
              </a:ext>
            </a:extLst>
          </p:cNvPr>
          <p:cNvSpPr>
            <a:spLocks noGrp="1"/>
          </p:cNvSpPr>
          <p:nvPr/>
        </p:nvSpPr>
        <p:spPr>
          <a:xfrm>
            <a:off x="723900" y="4657725"/>
            <a:ext cx="3905250" cy="685800"/>
          </a:xfrm>
          <a:prstGeom prst="roundRect">
            <a:avLst>
              <a:gd name="adj" fmla="val 27778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3D31BEB-B6C8-4FDD-97E7-8D2227A60B88}"/>
              </a:ext>
            </a:extLst>
          </p:cNvPr>
          <p:cNvSpPr>
            <a:spLocks noGrp="1"/>
          </p:cNvSpPr>
          <p:nvPr/>
        </p:nvSpPr>
        <p:spPr>
          <a:xfrm>
            <a:off x="933450" y="4829175"/>
            <a:ext cx="685800" cy="342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信任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7093549-7702-44EE-8C90-A27B21933C1B}"/>
              </a:ext>
            </a:extLst>
          </p:cNvPr>
          <p:cNvSpPr>
            <a:spLocks noGrp="1"/>
          </p:cNvSpPr>
          <p:nvPr/>
        </p:nvSpPr>
        <p:spPr>
          <a:xfrm>
            <a:off x="1714500" y="4819650"/>
            <a:ext cx="2619375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陌生人互动门槛低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0D079DFC-9A65-4E84-AB47-93EBF00341D3}"/>
              </a:ext>
            </a:extLst>
          </p:cNvPr>
          <p:cNvSpPr>
            <a:spLocks noGrp="1"/>
          </p:cNvSpPr>
          <p:nvPr/>
        </p:nvSpPr>
        <p:spPr>
          <a:xfrm>
            <a:off x="4629150" y="4819650"/>
            <a:ext cx="3238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35" name="圆角矩形 34">
            <a:extLst>
              <a:ext uri="{FF2B5EF4-FFF2-40B4-BE49-F238E27FC236}">
                <a16:creationId xmlns:a16="http://schemas.microsoft.com/office/drawing/2014/main" id="{8109911E-47FF-4F6E-9C10-32303A274867}"/>
              </a:ext>
            </a:extLst>
          </p:cNvPr>
          <p:cNvSpPr>
            <a:spLocks noGrp="1"/>
          </p:cNvSpPr>
          <p:nvPr/>
        </p:nvSpPr>
        <p:spPr>
          <a:xfrm>
            <a:off x="4953000" y="4657725"/>
            <a:ext cx="5810250" cy="685800"/>
          </a:xfrm>
          <a:prstGeom prst="roundRect">
            <a:avLst>
              <a:gd name="adj" fmla="val 27778"/>
            </a:avLst>
          </a:prstGeom>
          <a:solidFill>
            <a:srgbClr val="F9E8E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56BEACD-D102-46A1-B470-717DF6720263}"/>
              </a:ext>
            </a:extLst>
          </p:cNvPr>
          <p:cNvSpPr>
            <a:spLocks noGrp="1"/>
          </p:cNvSpPr>
          <p:nvPr/>
        </p:nvSpPr>
        <p:spPr>
          <a:xfrm>
            <a:off x="5219700" y="4819650"/>
            <a:ext cx="52387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校园身份认证后才能发布、评论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18C6C19-AE2B-4596-A33D-D7C973117B1E}"/>
              </a:ext>
            </a:extLst>
          </p:cNvPr>
          <p:cNvSpPr>
            <a:spLocks noGrp="1"/>
          </p:cNvSpPr>
          <p:nvPr/>
        </p:nvSpPr>
        <p:spPr>
          <a:xfrm>
            <a:off x="4953000" y="5695950"/>
            <a:ext cx="581025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5E716A"/>
                </a:solidFill>
                <a:latin typeface="Helvetica Neue"/>
                <a:ea typeface="Helvetica Neue"/>
                <a:cs typeface="Helvetica Neue"/>
              </a:rPr>
              <a:t>当前身份认证仍为演示原型，正式上线需接入校方实名或学籍验证。</a:t>
            </a:r>
          </a:p>
        </p:txBody>
      </p:sp>
      <p:sp>
        <p:nvSpPr>
          <p:cNvPr id="39" name="圆角矩形 38">
            <a:extLst>
              <a:ext uri="{FF2B5EF4-FFF2-40B4-BE49-F238E27FC236}">
                <a16:creationId xmlns:a16="http://schemas.microsoft.com/office/drawing/2014/main" id="{379A8C93-6614-4751-ADB6-41010543CCEA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79" name="图片 7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13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椭圆 31">
            <a:extLst>
              <a:ext uri="{FF2B5EF4-FFF2-40B4-BE49-F238E27FC236}">
                <a16:creationId xmlns:a16="http://schemas.microsoft.com/office/drawing/2014/main" id="{EF237493-6031-4037-A4C7-9B76EE22877A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0BFEB3BB-F204-4C94-AC56-FB567503AD5D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16E9715-1417-4894-8562-94733F2D31C5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3F6C40-A1FE-47FE-8CF8-2C668DF6E04E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8433B7D-23AF-4382-9ECD-5246960FC6C9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231B5F0-5204-42B1-AF0D-962877DCBA60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71556D-CDB7-48A5-B682-E2A1667E5E89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53F95E5-727F-46BB-ACD0-C4B7C0F31C8C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7F1A5F9-68B5-4D3A-8CC8-84DE957F209A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THE PRODUCT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57EDDC-8DBA-464A-975A-F328DD35BEA8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四个入口，连接的是同一个校园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BBA9358F-A6D8-43A3-BBC2-A48AC49AA4A9}"/>
              </a:ext>
            </a:extLst>
          </p:cNvPr>
          <p:cNvSpPr>
            <a:spLocks noGrp="1"/>
          </p:cNvSpPr>
          <p:nvPr/>
        </p:nvSpPr>
        <p:spPr>
          <a:xfrm>
            <a:off x="676275" y="1762125"/>
            <a:ext cx="2476500" cy="3429000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/>
          <a:srcRect l="29762" r="29762"/>
          <a:stretch>
            <a:fillRect/>
          </a:stretch>
        </p:blipFill>
        <p:spPr>
          <a:xfrm>
            <a:off x="723900" y="1809750"/>
            <a:ext cx="2381250" cy="3333750"/>
          </a:xfrm>
          <a:prstGeom prst="roundRect">
            <a:avLst>
              <a:gd name="adj" fmla="val 7200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464C37D6-E934-4B91-8CDC-ED0AB49BA405}"/>
              </a:ext>
            </a:extLst>
          </p:cNvPr>
          <p:cNvSpPr>
            <a:spLocks noGrp="1"/>
          </p:cNvSpPr>
          <p:nvPr/>
        </p:nvSpPr>
        <p:spPr>
          <a:xfrm>
            <a:off x="914400" y="4857750"/>
            <a:ext cx="10477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15241EE-46C4-4210-AEA4-FF83B279E80E}"/>
              </a:ext>
            </a:extLst>
          </p:cNvPr>
          <p:cNvSpPr>
            <a:spLocks noGrp="1"/>
          </p:cNvSpPr>
          <p:nvPr/>
        </p:nvSpPr>
        <p:spPr>
          <a:xfrm>
            <a:off x="1009650" y="4914900"/>
            <a:ext cx="8572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综合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90B25B-48ED-48BB-9C83-C96F61BAD389}"/>
              </a:ext>
            </a:extLst>
          </p:cNvPr>
          <p:cNvSpPr>
            <a:spLocks noGrp="1"/>
          </p:cNvSpPr>
          <p:nvPr/>
        </p:nvSpPr>
        <p:spPr>
          <a:xfrm>
            <a:off x="2076450" y="4886325"/>
            <a:ext cx="8763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看校园</a:t>
            </a: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E15AC7BA-2637-4EE0-BAB5-9702CD660494}"/>
              </a:ext>
            </a:extLst>
          </p:cNvPr>
          <p:cNvSpPr>
            <a:spLocks noGrp="1"/>
          </p:cNvSpPr>
          <p:nvPr/>
        </p:nvSpPr>
        <p:spPr>
          <a:xfrm>
            <a:off x="3381375" y="1762125"/>
            <a:ext cx="2476500" cy="3429000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4"/>
          <a:srcRect l="29486" r="29486"/>
          <a:stretch>
            <a:fillRect/>
          </a:stretch>
        </p:blipFill>
        <p:spPr>
          <a:xfrm>
            <a:off x="3429000" y="1809750"/>
            <a:ext cx="2381250" cy="3333750"/>
          </a:xfrm>
          <a:prstGeom prst="roundRect">
            <a:avLst>
              <a:gd name="adj" fmla="val 7200"/>
            </a:avLst>
          </a:prstGeom>
        </p:spPr>
      </p:pic>
      <p:sp>
        <p:nvSpPr>
          <p:cNvPr id="18" name="圆角矩形 17">
            <a:extLst>
              <a:ext uri="{FF2B5EF4-FFF2-40B4-BE49-F238E27FC236}">
                <a16:creationId xmlns:a16="http://schemas.microsoft.com/office/drawing/2014/main" id="{CDF93DAF-3A23-4135-9642-CC86ABBD913B}"/>
              </a:ext>
            </a:extLst>
          </p:cNvPr>
          <p:cNvSpPr>
            <a:spLocks noGrp="1"/>
          </p:cNvSpPr>
          <p:nvPr/>
        </p:nvSpPr>
        <p:spPr>
          <a:xfrm>
            <a:off x="3619500" y="4857750"/>
            <a:ext cx="10477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9A6D9DA-4DBD-43E8-8A10-25AD9FD4E33D}"/>
              </a:ext>
            </a:extLst>
          </p:cNvPr>
          <p:cNvSpPr>
            <a:spLocks noGrp="1"/>
          </p:cNvSpPr>
          <p:nvPr/>
        </p:nvSpPr>
        <p:spPr>
          <a:xfrm>
            <a:off x="3714750" y="4914900"/>
            <a:ext cx="8572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互助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611D4D8-3D99-47D2-9E98-A9958BCF2E09}"/>
              </a:ext>
            </a:extLst>
          </p:cNvPr>
          <p:cNvSpPr>
            <a:spLocks noGrp="1"/>
          </p:cNvSpPr>
          <p:nvPr/>
        </p:nvSpPr>
        <p:spPr>
          <a:xfrm>
            <a:off x="4781550" y="4886325"/>
            <a:ext cx="8763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接住需要</a:t>
            </a:r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7B5CDB52-48CA-45C3-BD39-2197884F54B6}"/>
              </a:ext>
            </a:extLst>
          </p:cNvPr>
          <p:cNvSpPr>
            <a:spLocks noGrp="1"/>
          </p:cNvSpPr>
          <p:nvPr/>
        </p:nvSpPr>
        <p:spPr>
          <a:xfrm>
            <a:off x="6086475" y="1762125"/>
            <a:ext cx="2476500" cy="3429000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5"/>
          <a:srcRect l="29665" r="29665"/>
          <a:stretch>
            <a:fillRect/>
          </a:stretch>
        </p:blipFill>
        <p:spPr>
          <a:xfrm>
            <a:off x="6134100" y="1809750"/>
            <a:ext cx="2381250" cy="3333750"/>
          </a:xfrm>
          <a:prstGeom prst="roundRect">
            <a:avLst>
              <a:gd name="adj" fmla="val 7200"/>
            </a:avLst>
          </a:prstGeom>
        </p:spPr>
      </p:pic>
      <p:sp>
        <p:nvSpPr>
          <p:cNvPr id="23" name="圆角矩形 22">
            <a:extLst>
              <a:ext uri="{FF2B5EF4-FFF2-40B4-BE49-F238E27FC236}">
                <a16:creationId xmlns:a16="http://schemas.microsoft.com/office/drawing/2014/main" id="{0B3DAD69-77BB-4365-98E9-2B4B46F976C0}"/>
              </a:ext>
            </a:extLst>
          </p:cNvPr>
          <p:cNvSpPr>
            <a:spLocks noGrp="1"/>
          </p:cNvSpPr>
          <p:nvPr/>
        </p:nvSpPr>
        <p:spPr>
          <a:xfrm>
            <a:off x="6324600" y="4857750"/>
            <a:ext cx="10477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955A69A-FC48-46EB-8044-F5FC286A3627}"/>
              </a:ext>
            </a:extLst>
          </p:cNvPr>
          <p:cNvSpPr>
            <a:spLocks noGrp="1"/>
          </p:cNvSpPr>
          <p:nvPr/>
        </p:nvSpPr>
        <p:spPr>
          <a:xfrm>
            <a:off x="6419850" y="4914900"/>
            <a:ext cx="8572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学习库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81B0C84-8577-4048-8835-76BD09EF15EB}"/>
              </a:ext>
            </a:extLst>
          </p:cNvPr>
          <p:cNvSpPr>
            <a:spLocks noGrp="1"/>
          </p:cNvSpPr>
          <p:nvPr/>
        </p:nvSpPr>
        <p:spPr>
          <a:xfrm>
            <a:off x="7486650" y="4886325"/>
            <a:ext cx="8763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整理学习</a:t>
            </a:r>
          </a:p>
        </p:txBody>
      </p:sp>
      <p:sp>
        <p:nvSpPr>
          <p:cNvPr id="26" name="圆角矩形 25">
            <a:extLst>
              <a:ext uri="{FF2B5EF4-FFF2-40B4-BE49-F238E27FC236}">
                <a16:creationId xmlns:a16="http://schemas.microsoft.com/office/drawing/2014/main" id="{38B537D7-2056-443C-B8F8-A5F24E34C786}"/>
              </a:ext>
            </a:extLst>
          </p:cNvPr>
          <p:cNvSpPr>
            <a:spLocks noGrp="1"/>
          </p:cNvSpPr>
          <p:nvPr/>
        </p:nvSpPr>
        <p:spPr>
          <a:xfrm>
            <a:off x="8791575" y="1762125"/>
            <a:ext cx="2476500" cy="3429000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F9E8EF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6"/>
          <a:srcRect l="29073" r="29073"/>
          <a:stretch>
            <a:fillRect/>
          </a:stretch>
        </p:blipFill>
        <p:spPr>
          <a:xfrm>
            <a:off x="8839200" y="1809750"/>
            <a:ext cx="2381250" cy="3333750"/>
          </a:xfrm>
          <a:prstGeom prst="roundRect">
            <a:avLst>
              <a:gd name="adj" fmla="val 7200"/>
            </a:avLst>
          </a:prstGeom>
        </p:spPr>
      </p:pic>
      <p:sp>
        <p:nvSpPr>
          <p:cNvPr id="28" name="圆角矩形 27">
            <a:extLst>
              <a:ext uri="{FF2B5EF4-FFF2-40B4-BE49-F238E27FC236}">
                <a16:creationId xmlns:a16="http://schemas.microsoft.com/office/drawing/2014/main" id="{BA52C058-DA60-4F96-9C1F-4E575EAC6D3B}"/>
              </a:ext>
            </a:extLst>
          </p:cNvPr>
          <p:cNvSpPr>
            <a:spLocks noGrp="1"/>
          </p:cNvSpPr>
          <p:nvPr/>
        </p:nvSpPr>
        <p:spPr>
          <a:xfrm>
            <a:off x="9029700" y="4857750"/>
            <a:ext cx="10477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FACA8C9-D5E8-441D-95E9-27AE787A4755}"/>
              </a:ext>
            </a:extLst>
          </p:cNvPr>
          <p:cNvSpPr>
            <a:spLocks noGrp="1"/>
          </p:cNvSpPr>
          <p:nvPr/>
        </p:nvSpPr>
        <p:spPr>
          <a:xfrm>
            <a:off x="9124950" y="4914900"/>
            <a:ext cx="8572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工具箱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2E630DB-3468-4853-B76E-8FE1C528686A}"/>
              </a:ext>
            </a:extLst>
          </p:cNvPr>
          <p:cNvSpPr>
            <a:spLocks noGrp="1"/>
          </p:cNvSpPr>
          <p:nvPr/>
        </p:nvSpPr>
        <p:spPr>
          <a:xfrm>
            <a:off x="10191750" y="4886325"/>
            <a:ext cx="8763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直接使用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6913FCB-63B5-48CB-A602-B3588522CD24}"/>
              </a:ext>
            </a:extLst>
          </p:cNvPr>
          <p:cNvSpPr>
            <a:spLocks noGrp="1"/>
          </p:cNvSpPr>
          <p:nvPr/>
        </p:nvSpPr>
        <p:spPr>
          <a:xfrm>
            <a:off x="723900" y="5619750"/>
            <a:ext cx="8763000" cy="4000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18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页面不同，账号、搜索和校园身份保持一致。</a:t>
            </a:r>
          </a:p>
        </p:txBody>
      </p:sp>
      <p:sp>
        <p:nvSpPr>
          <p:cNvPr id="37" name="圆角矩形 36">
            <a:extLst>
              <a:ext uri="{FF2B5EF4-FFF2-40B4-BE49-F238E27FC236}">
                <a16:creationId xmlns:a16="http://schemas.microsoft.com/office/drawing/2014/main" id="{59DE59CC-4797-4947-AE8A-68BD692C0338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15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>
            <a:extLst>
              <a:ext uri="{FF2B5EF4-FFF2-40B4-BE49-F238E27FC236}">
                <a16:creationId xmlns:a16="http://schemas.microsoft.com/office/drawing/2014/main" id="{985B923D-2244-4B0F-A758-385677AD2B6B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F2104DEC-F5DD-410F-99BD-E65F13504FE9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E304DC7-99CD-4E7A-985A-7E0B1CB91003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BAB910-8E58-42C3-9BA2-0BF897F81301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56140BC-AC58-44CF-B388-5B1C1C8035F4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7CA34E6-9025-4F8B-BBF3-1D86720BB7B3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59858A4-7DBD-4213-9FF9-F9A1FBFE9E49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897F0D2-D05D-4027-94C3-3DA6087CBE7C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AE5C07F-1004-48DD-9236-80363E0D5690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CAMPUS HOME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DE124E0-3142-4829-9E2C-EC4F17C4E7E1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3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综合页把学校主页和校园现场放在一起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5F88AED5-D432-49A1-8E9B-B536504EAB62}"/>
              </a:ext>
            </a:extLst>
          </p:cNvPr>
          <p:cNvSpPr>
            <a:spLocks noGrp="1"/>
          </p:cNvSpPr>
          <p:nvPr/>
        </p:nvSpPr>
        <p:spPr>
          <a:xfrm>
            <a:off x="619125" y="1714500"/>
            <a:ext cx="7334250" cy="4333875"/>
          </a:xfrm>
          <a:prstGeom prst="roundRect">
            <a:avLst>
              <a:gd name="adj" fmla="val 4835"/>
            </a:avLst>
          </a:prstGeom>
          <a:solidFill>
            <a:srgbClr val="E3EFE8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66750" y="1830388"/>
            <a:ext cx="7239000" cy="4102100"/>
          </a:xfrm>
          <a:prstGeom prst="roundRect">
            <a:avLst>
              <a:gd name="adj" fmla="val 4045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1D1C7AF8-D1C1-4378-A4F5-AD251700CB92}"/>
              </a:ext>
            </a:extLst>
          </p:cNvPr>
          <p:cNvSpPr>
            <a:spLocks noGrp="1"/>
          </p:cNvSpPr>
          <p:nvPr/>
        </p:nvSpPr>
        <p:spPr>
          <a:xfrm>
            <a:off x="8239125" y="2000250"/>
            <a:ext cx="2809875" cy="3476625"/>
          </a:xfrm>
          <a:prstGeom prst="roundRect">
            <a:avLst>
              <a:gd name="adj" fmla="val 7458"/>
            </a:avLst>
          </a:prstGeom>
          <a:solidFill>
            <a:srgbClr val="A7B0AC"/>
          </a:solidFill>
          <a:ln w="0">
            <a:solidFill>
              <a:srgbClr val="EB8F52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/>
          <a:srcRect l="27134" r="27134"/>
          <a:stretch>
            <a:fillRect/>
          </a:stretch>
        </p:blipFill>
        <p:spPr>
          <a:xfrm>
            <a:off x="8286750" y="2047875"/>
            <a:ext cx="2714625" cy="3381375"/>
          </a:xfrm>
          <a:prstGeom prst="roundRect">
            <a:avLst>
              <a:gd name="adj" fmla="val 6316"/>
            </a:avLst>
          </a:prstGeom>
        </p:spPr>
      </p:pic>
      <p:sp>
        <p:nvSpPr>
          <p:cNvPr id="15" name="圆角矩形 14">
            <a:extLst>
              <a:ext uri="{FF2B5EF4-FFF2-40B4-BE49-F238E27FC236}">
                <a16:creationId xmlns:a16="http://schemas.microsoft.com/office/drawing/2014/main" id="{4FA3C3F2-4953-4B03-9196-645E3F9F3561}"/>
              </a:ext>
            </a:extLst>
          </p:cNvPr>
          <p:cNvSpPr>
            <a:spLocks noGrp="1"/>
          </p:cNvSpPr>
          <p:nvPr/>
        </p:nvSpPr>
        <p:spPr>
          <a:xfrm>
            <a:off x="971550" y="5334000"/>
            <a:ext cx="133350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027B0F4-3659-49CB-A10E-339CD16284F7}"/>
              </a:ext>
            </a:extLst>
          </p:cNvPr>
          <p:cNvSpPr>
            <a:spLocks noGrp="1"/>
          </p:cNvSpPr>
          <p:nvPr/>
        </p:nvSpPr>
        <p:spPr>
          <a:xfrm>
            <a:off x="1066800" y="5391150"/>
            <a:ext cx="11430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校园主页</a:t>
            </a: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73A050DC-0585-4E5B-9565-6779020F2E6B}"/>
              </a:ext>
            </a:extLst>
          </p:cNvPr>
          <p:cNvSpPr>
            <a:spLocks noGrp="1"/>
          </p:cNvSpPr>
          <p:nvPr/>
        </p:nvSpPr>
        <p:spPr>
          <a:xfrm>
            <a:off x="8620125" y="4953000"/>
            <a:ext cx="1905000" cy="400050"/>
          </a:xfrm>
          <a:prstGeom prst="roundRect">
            <a:avLst>
              <a:gd name="adj" fmla="val 35714"/>
            </a:avLst>
          </a:prstGeom>
          <a:solidFill>
            <a:srgbClr val="EB8F52"/>
          </a:solidFill>
          <a:ln w="0">
            <a:solidFill>
              <a:srgbClr val="EB8F52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F40B35B-55EC-4989-9A86-C415D5FE7CD9}"/>
              </a:ext>
            </a:extLst>
          </p:cNvPr>
          <p:cNvSpPr>
            <a:spLocks noGrp="1"/>
          </p:cNvSpPr>
          <p:nvPr/>
        </p:nvSpPr>
        <p:spPr>
          <a:xfrm>
            <a:off x="8715375" y="501015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附近正在发生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003BEA2-1547-467D-B5D5-AA80C18C381C}"/>
              </a:ext>
            </a:extLst>
          </p:cNvPr>
          <p:cNvSpPr>
            <a:spLocks noGrp="1"/>
          </p:cNvSpPr>
          <p:nvPr/>
        </p:nvSpPr>
        <p:spPr>
          <a:xfrm>
            <a:off x="8143875" y="5638800"/>
            <a:ext cx="2714625" cy="5524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buNone/>
              <a:def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用户不必离开产品，再去官网或群聊里拼凑信息。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A15FF247-F133-4E68-8D55-E2596815B7B7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3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21">
            <a:extLst>
              <a:ext uri="{FF2B5EF4-FFF2-40B4-BE49-F238E27FC236}">
                <a16:creationId xmlns:a16="http://schemas.microsoft.com/office/drawing/2014/main" id="{494C665A-4A8A-449E-A063-133A9734422E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8B6150F1-E816-4413-A8DD-8F0A1E11453B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AE7E0A9-40A1-4091-955F-1064E1E842EA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3B747B-A012-4891-88F4-25D2DE65E694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BBE31BE-431F-4A09-ACE6-658E02E2D430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F7B474-0458-43CF-ABE3-23B221041357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5D2F06-554B-4BBE-81F2-AC663027D558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9289F66-C8DE-4122-8EFA-D0E3735A0883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F5F5402-F662-47BD-AA9C-4F9E98E065C3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MUTUAL HELP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A53124D-619F-4246-B712-B9C4DDED1D56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互助页让一条需要找到合适的人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D9878A12-B3E5-4C35-B15A-E6148BEE2498}"/>
              </a:ext>
            </a:extLst>
          </p:cNvPr>
          <p:cNvSpPr>
            <a:spLocks noGrp="1"/>
          </p:cNvSpPr>
          <p:nvPr/>
        </p:nvSpPr>
        <p:spPr>
          <a:xfrm>
            <a:off x="619125" y="1695450"/>
            <a:ext cx="6667500" cy="4267200"/>
          </a:xfrm>
          <a:prstGeom prst="roundRect">
            <a:avLst>
              <a:gd name="adj" fmla="val 4911"/>
            </a:avLst>
          </a:prstGeom>
          <a:solidFill>
            <a:srgbClr val="7A55C7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66750" y="1941484"/>
            <a:ext cx="6572250" cy="3775132"/>
          </a:xfrm>
          <a:prstGeom prst="roundRect">
            <a:avLst>
              <a:gd name="adj" fmla="val 4110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4D0CA2CD-F6A0-4D1F-90A1-ED8BA1D85EC3}"/>
              </a:ext>
            </a:extLst>
          </p:cNvPr>
          <p:cNvSpPr>
            <a:spLocks noGrp="1"/>
          </p:cNvSpPr>
          <p:nvPr/>
        </p:nvSpPr>
        <p:spPr>
          <a:xfrm>
            <a:off x="7572375" y="1762125"/>
            <a:ext cx="3333750" cy="1809750"/>
          </a:xfrm>
          <a:prstGeom prst="roundRect">
            <a:avLst>
              <a:gd name="adj" fmla="val 11579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4"/>
          <a:srcRect t="3628" b="3628"/>
          <a:stretch>
            <a:fillRect/>
          </a:stretch>
        </p:blipFill>
        <p:spPr>
          <a:xfrm>
            <a:off x="7620000" y="1809750"/>
            <a:ext cx="3238500" cy="1714500"/>
          </a:xfrm>
          <a:prstGeom prst="roundRect">
            <a:avLst>
              <a:gd name="adj" fmla="val 10000"/>
            </a:avLst>
          </a:prstGeom>
        </p:spPr>
      </p:pic>
      <p:sp>
        <p:nvSpPr>
          <p:cNvPr id="15" name="圆角矩形 14">
            <a:extLst>
              <a:ext uri="{FF2B5EF4-FFF2-40B4-BE49-F238E27FC236}">
                <a16:creationId xmlns:a16="http://schemas.microsoft.com/office/drawing/2014/main" id="{9C60293F-9D8F-4872-B303-9F888EC6F38C}"/>
              </a:ext>
            </a:extLst>
          </p:cNvPr>
          <p:cNvSpPr>
            <a:spLocks noGrp="1"/>
          </p:cNvSpPr>
          <p:nvPr/>
        </p:nvSpPr>
        <p:spPr>
          <a:xfrm>
            <a:off x="7572375" y="3810000"/>
            <a:ext cx="3333750" cy="1809750"/>
          </a:xfrm>
          <a:prstGeom prst="roundRect">
            <a:avLst>
              <a:gd name="adj" fmla="val 11579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5"/>
          <a:srcRect t="2891" b="2891"/>
          <a:stretch>
            <a:fillRect/>
          </a:stretch>
        </p:blipFill>
        <p:spPr>
          <a:xfrm>
            <a:off x="7620000" y="3857625"/>
            <a:ext cx="3238500" cy="1714500"/>
          </a:xfrm>
          <a:prstGeom prst="roundRect">
            <a:avLst>
              <a:gd name="adj" fmla="val 10000"/>
            </a:avLst>
          </a:prstGeom>
        </p:spPr>
      </p:pic>
      <p:sp>
        <p:nvSpPr>
          <p:cNvPr id="17" name="圆角矩形 16">
            <a:extLst>
              <a:ext uri="{FF2B5EF4-FFF2-40B4-BE49-F238E27FC236}">
                <a16:creationId xmlns:a16="http://schemas.microsoft.com/office/drawing/2014/main" id="{5A0BD47C-C097-4B49-897D-A5AD80277E36}"/>
              </a:ext>
            </a:extLst>
          </p:cNvPr>
          <p:cNvSpPr>
            <a:spLocks noGrp="1"/>
          </p:cNvSpPr>
          <p:nvPr/>
        </p:nvSpPr>
        <p:spPr>
          <a:xfrm>
            <a:off x="7810500" y="3124200"/>
            <a:ext cx="12382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7AB0B46-8632-45E8-B45A-1E1C172A245B}"/>
              </a:ext>
            </a:extLst>
          </p:cNvPr>
          <p:cNvSpPr>
            <a:spLocks noGrp="1"/>
          </p:cNvSpPr>
          <p:nvPr/>
        </p:nvSpPr>
        <p:spPr>
          <a:xfrm>
            <a:off x="7905750" y="3181350"/>
            <a:ext cx="10477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失物回家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7AA966B8-F58D-4749-B3D5-BDBC434BAAF1}"/>
              </a:ext>
            </a:extLst>
          </p:cNvPr>
          <p:cNvSpPr>
            <a:spLocks noGrp="1"/>
          </p:cNvSpPr>
          <p:nvPr/>
        </p:nvSpPr>
        <p:spPr>
          <a:xfrm>
            <a:off x="7810500" y="5172075"/>
            <a:ext cx="123825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EFADFEC-552D-4D8F-B424-CDFFAA147A7C}"/>
              </a:ext>
            </a:extLst>
          </p:cNvPr>
          <p:cNvSpPr>
            <a:spLocks noGrp="1"/>
          </p:cNvSpPr>
          <p:nvPr/>
        </p:nvSpPr>
        <p:spPr>
          <a:xfrm>
            <a:off x="7905750" y="5229225"/>
            <a:ext cx="104775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拼行组队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9C25A9C-C03F-4C6B-9BAD-95A5A34CC63B}"/>
              </a:ext>
            </a:extLst>
          </p:cNvPr>
          <p:cNvSpPr>
            <a:spLocks noGrp="1"/>
          </p:cNvSpPr>
          <p:nvPr/>
        </p:nvSpPr>
        <p:spPr>
          <a:xfrm>
            <a:off x="7620000" y="5762625"/>
            <a:ext cx="3238500" cy="3619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选择人群和场景，减少无关曝光</a:t>
            </a:r>
          </a:p>
        </p:txBody>
      </p:sp>
      <p:sp>
        <p:nvSpPr>
          <p:cNvPr id="26" name="圆角矩形 25">
            <a:extLst>
              <a:ext uri="{FF2B5EF4-FFF2-40B4-BE49-F238E27FC236}">
                <a16:creationId xmlns:a16="http://schemas.microsoft.com/office/drawing/2014/main" id="{ED6CD679-2AA1-4CDB-AACA-824A7969E203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>
            <a:extLst>
              <a:ext uri="{FF2B5EF4-FFF2-40B4-BE49-F238E27FC236}">
                <a16:creationId xmlns:a16="http://schemas.microsoft.com/office/drawing/2014/main" id="{8E0813B9-49D9-4DE9-B9C7-90EFBA6FFBBD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A186F392-8022-4694-AECE-AB69EC30F04D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A3842E4-C90C-4E6A-8C51-ED6329B3D9AB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E8728A9-5FD0-4B17-8A13-BFE722FB388D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3846DBD-0374-40C4-AC13-523465D4D9C3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8A085C-2F09-4977-994C-4E98A3525DC6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F69310B-85CA-414D-99E4-6F0D4BFD0B61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F036F7-C34A-4303-92E3-07443F24474A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D552212-C07B-45C6-B610-4580D660C34C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LEARNING FLOW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5A67C67-7017-4FF5-A100-151AE17D144D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学习库把课程之后的事情继续接下去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0CD16CBB-B764-4EA8-B1B0-3835909BCFAD}"/>
              </a:ext>
            </a:extLst>
          </p:cNvPr>
          <p:cNvSpPr>
            <a:spLocks noGrp="1"/>
          </p:cNvSpPr>
          <p:nvPr/>
        </p:nvSpPr>
        <p:spPr>
          <a:xfrm>
            <a:off x="676275" y="1714500"/>
            <a:ext cx="2476500" cy="3476625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3"/>
          <a:srcRect l="29251" r="29251"/>
          <a:stretch>
            <a:fillRect/>
          </a:stretch>
        </p:blipFill>
        <p:spPr>
          <a:xfrm>
            <a:off x="723900" y="1762125"/>
            <a:ext cx="2381250" cy="3381375"/>
          </a:xfrm>
          <a:prstGeom prst="roundRect">
            <a:avLst>
              <a:gd name="adj" fmla="val 7200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A144FE06-5A59-4D77-B118-1745B216FE54}"/>
              </a:ext>
            </a:extLst>
          </p:cNvPr>
          <p:cNvSpPr>
            <a:spLocks noGrp="1"/>
          </p:cNvSpPr>
          <p:nvPr/>
        </p:nvSpPr>
        <p:spPr>
          <a:xfrm>
            <a:off x="933450" y="485775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4232A83-AB7C-4C18-8385-BE2D476B975F}"/>
              </a:ext>
            </a:extLst>
          </p:cNvPr>
          <p:cNvSpPr>
            <a:spLocks noGrp="1"/>
          </p:cNvSpPr>
          <p:nvPr/>
        </p:nvSpPr>
        <p:spPr>
          <a:xfrm>
            <a:off x="1028700" y="491490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课程与备注</a:t>
            </a:r>
          </a:p>
        </p:txBody>
      </p:sp>
      <p:sp>
        <p:nvSpPr>
          <p:cNvPr id="15" name="圆角矩形 14">
            <a:extLst>
              <a:ext uri="{FF2B5EF4-FFF2-40B4-BE49-F238E27FC236}">
                <a16:creationId xmlns:a16="http://schemas.microsoft.com/office/drawing/2014/main" id="{DFED1062-7FAF-45E5-831B-EDAB04A873CF}"/>
              </a:ext>
            </a:extLst>
          </p:cNvPr>
          <p:cNvSpPr>
            <a:spLocks noGrp="1"/>
          </p:cNvSpPr>
          <p:nvPr/>
        </p:nvSpPr>
        <p:spPr>
          <a:xfrm>
            <a:off x="3400425" y="1714500"/>
            <a:ext cx="2476500" cy="3476625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FBE9DC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4"/>
          <a:srcRect l="29921" r="29921"/>
          <a:stretch>
            <a:fillRect/>
          </a:stretch>
        </p:blipFill>
        <p:spPr>
          <a:xfrm>
            <a:off x="3448050" y="1762125"/>
            <a:ext cx="2381250" cy="3381375"/>
          </a:xfrm>
          <a:prstGeom prst="roundRect">
            <a:avLst>
              <a:gd name="adj" fmla="val 7200"/>
            </a:avLst>
          </a:prstGeom>
        </p:spPr>
      </p:pic>
      <p:sp>
        <p:nvSpPr>
          <p:cNvPr id="17" name="圆角矩形 16">
            <a:extLst>
              <a:ext uri="{FF2B5EF4-FFF2-40B4-BE49-F238E27FC236}">
                <a16:creationId xmlns:a16="http://schemas.microsoft.com/office/drawing/2014/main" id="{67F1E042-C148-42C1-A7AA-F2D5FB7545D9}"/>
              </a:ext>
            </a:extLst>
          </p:cNvPr>
          <p:cNvSpPr>
            <a:spLocks noGrp="1"/>
          </p:cNvSpPr>
          <p:nvPr/>
        </p:nvSpPr>
        <p:spPr>
          <a:xfrm>
            <a:off x="3657600" y="485775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D0A6604-ABAA-4BF6-BAEE-F00F190C2568}"/>
              </a:ext>
            </a:extLst>
          </p:cNvPr>
          <p:cNvSpPr>
            <a:spLocks noGrp="1"/>
          </p:cNvSpPr>
          <p:nvPr/>
        </p:nvSpPr>
        <p:spPr>
          <a:xfrm>
            <a:off x="3752850" y="491490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资料检索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BF674CAC-91D4-46A8-B679-89AC780177CF}"/>
              </a:ext>
            </a:extLst>
          </p:cNvPr>
          <p:cNvSpPr>
            <a:spLocks noGrp="1"/>
          </p:cNvSpPr>
          <p:nvPr/>
        </p:nvSpPr>
        <p:spPr>
          <a:xfrm>
            <a:off x="6124575" y="1714500"/>
            <a:ext cx="2476500" cy="3476625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EEE8F9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5"/>
          <a:srcRect l="29879" r="29879"/>
          <a:stretch>
            <a:fillRect/>
          </a:stretch>
        </p:blipFill>
        <p:spPr>
          <a:xfrm>
            <a:off x="6172200" y="1762125"/>
            <a:ext cx="2381250" cy="3381375"/>
          </a:xfrm>
          <a:prstGeom prst="roundRect">
            <a:avLst>
              <a:gd name="adj" fmla="val 7200"/>
            </a:avLst>
          </a:prstGeom>
        </p:spPr>
      </p:pic>
      <p:sp>
        <p:nvSpPr>
          <p:cNvPr id="21" name="圆角矩形 20">
            <a:extLst>
              <a:ext uri="{FF2B5EF4-FFF2-40B4-BE49-F238E27FC236}">
                <a16:creationId xmlns:a16="http://schemas.microsoft.com/office/drawing/2014/main" id="{016ED9D2-8269-483C-BBB9-14B4202F4AB8}"/>
              </a:ext>
            </a:extLst>
          </p:cNvPr>
          <p:cNvSpPr>
            <a:spLocks noGrp="1"/>
          </p:cNvSpPr>
          <p:nvPr/>
        </p:nvSpPr>
        <p:spPr>
          <a:xfrm>
            <a:off x="6381750" y="485775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5BCFBC4-A147-4A2E-B2E3-3EFE9464ED7D}"/>
              </a:ext>
            </a:extLst>
          </p:cNvPr>
          <p:cNvSpPr>
            <a:spLocks noGrp="1"/>
          </p:cNvSpPr>
          <p:nvPr/>
        </p:nvSpPr>
        <p:spPr>
          <a:xfrm>
            <a:off x="6477000" y="491490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学习计划</a:t>
            </a: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7666E1ED-51D3-4515-A1D3-65C933F53F4A}"/>
              </a:ext>
            </a:extLst>
          </p:cNvPr>
          <p:cNvSpPr>
            <a:spLocks noGrp="1"/>
          </p:cNvSpPr>
          <p:nvPr/>
        </p:nvSpPr>
        <p:spPr>
          <a:xfrm>
            <a:off x="8848725" y="1714500"/>
            <a:ext cx="2476500" cy="3476625"/>
          </a:xfrm>
          <a:prstGeom prst="roundRect">
            <a:avLst>
              <a:gd name="adj" fmla="val 8462"/>
            </a:avLst>
          </a:prstGeom>
          <a:solidFill>
            <a:srgbClr val="A7B0AC"/>
          </a:solidFill>
          <a:ln w="0">
            <a:solidFill>
              <a:srgbClr val="F9E8EF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6"/>
          <a:srcRect l="29984" r="29984"/>
          <a:stretch>
            <a:fillRect/>
          </a:stretch>
        </p:blipFill>
        <p:spPr>
          <a:xfrm>
            <a:off x="8896350" y="1762125"/>
            <a:ext cx="2381250" cy="3381375"/>
          </a:xfrm>
          <a:prstGeom prst="roundRect">
            <a:avLst>
              <a:gd name="adj" fmla="val 7200"/>
            </a:avLst>
          </a:prstGeom>
        </p:spPr>
      </p:pic>
      <p:sp>
        <p:nvSpPr>
          <p:cNvPr id="25" name="圆角矩形 24">
            <a:extLst>
              <a:ext uri="{FF2B5EF4-FFF2-40B4-BE49-F238E27FC236}">
                <a16:creationId xmlns:a16="http://schemas.microsoft.com/office/drawing/2014/main" id="{EBAECF63-78A9-4801-9B71-4FD958F9B6CF}"/>
              </a:ext>
            </a:extLst>
          </p:cNvPr>
          <p:cNvSpPr>
            <a:spLocks noGrp="1"/>
          </p:cNvSpPr>
          <p:nvPr/>
        </p:nvSpPr>
        <p:spPr>
          <a:xfrm>
            <a:off x="9105900" y="4857750"/>
            <a:ext cx="1524000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4151ED5-19FC-4769-B00E-4C2288103070}"/>
              </a:ext>
            </a:extLst>
          </p:cNvPr>
          <p:cNvSpPr>
            <a:spLocks noGrp="1"/>
          </p:cNvSpPr>
          <p:nvPr/>
        </p:nvSpPr>
        <p:spPr>
          <a:xfrm>
            <a:off x="9201150" y="4914900"/>
            <a:ext cx="1333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笔记收藏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0C0B5E9-549A-4DF4-B7BE-F7D0F883D080}"/>
              </a:ext>
            </a:extLst>
          </p:cNvPr>
          <p:cNvSpPr>
            <a:spLocks noGrp="1"/>
          </p:cNvSpPr>
          <p:nvPr/>
        </p:nvSpPr>
        <p:spPr>
          <a:xfrm>
            <a:off x="1095375" y="5572125"/>
            <a:ext cx="9525000" cy="4191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buNone/>
              <a:defRPr sz="18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从上课、找资料，到安排任务和留下笔记，信息不再断开。</a:t>
            </a:r>
          </a:p>
        </p:txBody>
      </p:sp>
      <p:sp>
        <p:nvSpPr>
          <p:cNvPr id="33" name="圆角矩形 32">
            <a:extLst>
              <a:ext uri="{FF2B5EF4-FFF2-40B4-BE49-F238E27FC236}">
                <a16:creationId xmlns:a16="http://schemas.microsoft.com/office/drawing/2014/main" id="{C5C84A7E-A8F1-4C76-95CB-F34E07289938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7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23">
            <a:extLst>
              <a:ext uri="{FF2B5EF4-FFF2-40B4-BE49-F238E27FC236}">
                <a16:creationId xmlns:a16="http://schemas.microsoft.com/office/drawing/2014/main" id="{0B386F4F-2725-428B-A002-499F58755D67}"/>
              </a:ext>
            </a:extLst>
          </p:cNvPr>
          <p:cNvSpPr>
            <a:spLocks noGrp="1"/>
          </p:cNvSpPr>
          <p:nvPr/>
        </p:nvSpPr>
        <p:spPr>
          <a:xfrm>
            <a:off x="10382250" y="114300"/>
            <a:ext cx="1428750" cy="1428750"/>
          </a:xfrm>
          <a:prstGeom prst="ellipse">
            <a:avLst/>
          </a:prstGeom>
          <a:solidFill>
            <a:srgbClr val="E3EFE8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圆角矩形 1">
            <a:extLst>
              <a:ext uri="{FF2B5EF4-FFF2-40B4-BE49-F238E27FC236}">
                <a16:creationId xmlns:a16="http://schemas.microsoft.com/office/drawing/2014/main" id="{89C69579-CA20-4B3E-816C-E39731FB6674}"/>
              </a:ext>
            </a:extLst>
          </p:cNvPr>
          <p:cNvSpPr>
            <a:spLocks noGrp="1"/>
          </p:cNvSpPr>
          <p:nvPr/>
        </p:nvSpPr>
        <p:spPr>
          <a:xfrm>
            <a:off x="11096625" y="5638800"/>
            <a:ext cx="723900" cy="723900"/>
          </a:xfrm>
          <a:prstGeom prst="roundRect">
            <a:avLst>
              <a:gd name="adj" fmla="val 15789"/>
            </a:avLst>
          </a:prstGeom>
          <a:solidFill>
            <a:srgbClr val="FFFDF8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8F75B4D-5AB2-4B34-A2D2-3EA40BC45FD4}"/>
              </a:ext>
            </a:extLst>
          </p:cNvPr>
          <p:cNvSpPr>
            <a:spLocks noGrp="1"/>
          </p:cNvSpPr>
          <p:nvPr/>
        </p:nvSpPr>
        <p:spPr>
          <a:xfrm>
            <a:off x="112014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0D55D1A-F3C6-4A5A-B877-B93F96A9A9DD}"/>
              </a:ext>
            </a:extLst>
          </p:cNvPr>
          <p:cNvSpPr>
            <a:spLocks noGrp="1"/>
          </p:cNvSpPr>
          <p:nvPr/>
        </p:nvSpPr>
        <p:spPr>
          <a:xfrm>
            <a:off x="11544300" y="57435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8F9E3AF-4F31-43A2-8B13-CE25C965B256}"/>
              </a:ext>
            </a:extLst>
          </p:cNvPr>
          <p:cNvSpPr>
            <a:spLocks noGrp="1"/>
          </p:cNvSpPr>
          <p:nvPr/>
        </p:nvSpPr>
        <p:spPr>
          <a:xfrm>
            <a:off x="11201400" y="6086475"/>
            <a:ext cx="161925" cy="16192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8C2BE2D-9A28-4789-B186-7427F8774481}"/>
              </a:ext>
            </a:extLst>
          </p:cNvPr>
          <p:cNvSpPr>
            <a:spLocks noGrp="1"/>
          </p:cNvSpPr>
          <p:nvPr/>
        </p:nvSpPr>
        <p:spPr>
          <a:xfrm>
            <a:off x="11430000" y="6010275"/>
            <a:ext cx="104775" cy="104775"/>
          </a:xfrm>
          <a:prstGeom prst="rect">
            <a:avLst/>
          </a:prstGeom>
          <a:solidFill>
            <a:srgbClr val="7A55C7"/>
          </a:solidFill>
          <a:ln w="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9EF189A-F337-4D57-B345-CE4EBFE65007}"/>
              </a:ext>
            </a:extLst>
          </p:cNvPr>
          <p:cNvSpPr>
            <a:spLocks noGrp="1"/>
          </p:cNvSpPr>
          <p:nvPr/>
        </p:nvSpPr>
        <p:spPr>
          <a:xfrm>
            <a:off x="11334750" y="5915025"/>
            <a:ext cx="238125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7871"/>
          </a:bodyPr>
          <a:lstStyle/>
          <a:p>
            <a:pPr algn="ctr">
              <a:buNone/>
              <a:def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0F360FE-FE24-4AAA-998D-D57F0F50763F}"/>
              </a:ext>
            </a:extLst>
          </p:cNvPr>
          <p:cNvSpPr>
            <a:spLocks noGrp="1"/>
          </p:cNvSpPr>
          <p:nvPr/>
        </p:nvSpPr>
        <p:spPr>
          <a:xfrm>
            <a:off x="10382250" y="6324600"/>
            <a:ext cx="514350" cy="2095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487"/>
          </a:bodyPr>
          <a:lstStyle/>
          <a:p>
            <a:pPr algn="ctr">
              <a:buNone/>
              <a:def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5B5A88-3AED-49E8-8F11-B75681B4FB8A}"/>
              </a:ext>
            </a:extLst>
          </p:cNvPr>
          <p:cNvSpPr>
            <a:spLocks noGrp="1"/>
          </p:cNvSpPr>
          <p:nvPr/>
        </p:nvSpPr>
        <p:spPr>
          <a:xfrm>
            <a:off x="723900" y="438150"/>
            <a:ext cx="5905500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7A55C7"/>
                </a:solidFill>
                <a:latin typeface="Helvetica Neue"/>
                <a:ea typeface="Helvetica Neue"/>
                <a:cs typeface="Helvetica Neue"/>
              </a:rPr>
              <a:t>TOOLS THAT WORK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FF22A82-7976-493B-BC0D-6072EFC92039}"/>
              </a:ext>
            </a:extLst>
          </p:cNvPr>
          <p:cNvSpPr>
            <a:spLocks noGrp="1"/>
          </p:cNvSpPr>
          <p:nvPr/>
        </p:nvSpPr>
        <p:spPr>
          <a:xfrm>
            <a:off x="723900" y="742950"/>
            <a:ext cx="10287000" cy="685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l">
              <a:buNone/>
              <a:defRPr sz="352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525" b="1">
                <a:solidFill>
                  <a:srgbClr val="123A30"/>
                </a:solidFill>
                <a:latin typeface="Helvetica Neue"/>
                <a:ea typeface="Helvetica Neue"/>
                <a:cs typeface="Helvetica Neue"/>
              </a:rPr>
              <a:t>工具箱里的功能可以直接完成</a:t>
            </a: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0B3782B0-CFC4-45AE-BC5B-E19034B6A66B}"/>
              </a:ext>
            </a:extLst>
          </p:cNvPr>
          <p:cNvSpPr>
            <a:spLocks noGrp="1"/>
          </p:cNvSpPr>
          <p:nvPr/>
        </p:nvSpPr>
        <p:spPr>
          <a:xfrm>
            <a:off x="619125" y="1666875"/>
            <a:ext cx="5905500" cy="4429125"/>
          </a:xfrm>
          <a:prstGeom prst="roundRect">
            <a:avLst>
              <a:gd name="adj" fmla="val 4731"/>
            </a:avLst>
          </a:prstGeom>
          <a:solidFill>
            <a:srgbClr val="A7B0AC"/>
          </a:solidFill>
          <a:ln w="0">
            <a:solidFill>
              <a:srgbClr val="EB8F52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rcRect l="10722" r="10722"/>
          <a:stretch>
            <a:fillRect/>
          </a:stretch>
        </p:blipFill>
        <p:spPr>
          <a:xfrm>
            <a:off x="666750" y="1714500"/>
            <a:ext cx="5810250" cy="4333875"/>
          </a:xfrm>
          <a:prstGeom prst="roundRect">
            <a:avLst>
              <a:gd name="adj" fmla="val 3956"/>
            </a:avLst>
          </a:prstGeom>
        </p:spPr>
      </p:pic>
      <p:sp>
        <p:nvSpPr>
          <p:cNvPr id="13" name="圆角矩形 12">
            <a:extLst>
              <a:ext uri="{FF2B5EF4-FFF2-40B4-BE49-F238E27FC236}">
                <a16:creationId xmlns:a16="http://schemas.microsoft.com/office/drawing/2014/main" id="{6ABC8CAB-DC19-4CC4-B668-A475B1718AD0}"/>
              </a:ext>
            </a:extLst>
          </p:cNvPr>
          <p:cNvSpPr>
            <a:spLocks noGrp="1"/>
          </p:cNvSpPr>
          <p:nvPr/>
        </p:nvSpPr>
        <p:spPr>
          <a:xfrm>
            <a:off x="6953250" y="1666875"/>
            <a:ext cx="3952875" cy="2095500"/>
          </a:xfrm>
          <a:prstGeom prst="roundRect">
            <a:avLst>
              <a:gd name="adj" fmla="val 10000"/>
            </a:avLst>
          </a:prstGeom>
          <a:solidFill>
            <a:srgbClr val="A7B0AC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4"/>
          <a:srcRect t="4535" b="4535"/>
          <a:stretch>
            <a:fillRect/>
          </a:stretch>
        </p:blipFill>
        <p:spPr>
          <a:xfrm>
            <a:off x="7000875" y="1714500"/>
            <a:ext cx="3857625" cy="2000250"/>
          </a:xfrm>
          <a:prstGeom prst="roundRect">
            <a:avLst>
              <a:gd name="adj" fmla="val 8571"/>
            </a:avLst>
          </a:prstGeom>
        </p:spPr>
      </p:pic>
      <p:sp>
        <p:nvSpPr>
          <p:cNvPr id="15" name="圆角矩形 14">
            <a:extLst>
              <a:ext uri="{FF2B5EF4-FFF2-40B4-BE49-F238E27FC236}">
                <a16:creationId xmlns:a16="http://schemas.microsoft.com/office/drawing/2014/main" id="{78D3C46B-8EB8-46C6-893E-FB032713DB79}"/>
              </a:ext>
            </a:extLst>
          </p:cNvPr>
          <p:cNvSpPr>
            <a:spLocks noGrp="1"/>
          </p:cNvSpPr>
          <p:nvPr/>
        </p:nvSpPr>
        <p:spPr>
          <a:xfrm>
            <a:off x="6953250" y="4000500"/>
            <a:ext cx="3952875" cy="2095500"/>
          </a:xfrm>
          <a:prstGeom prst="roundRect">
            <a:avLst>
              <a:gd name="adj" fmla="val 10000"/>
            </a:avLst>
          </a:prstGeom>
          <a:solidFill>
            <a:srgbClr val="A7B0AC"/>
          </a:solidFill>
          <a:ln w="0">
            <a:solidFill>
              <a:srgbClr val="E3EFE8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5"/>
          <a:srcRect t="4865" b="4865"/>
          <a:stretch>
            <a:fillRect/>
          </a:stretch>
        </p:blipFill>
        <p:spPr>
          <a:xfrm>
            <a:off x="7000875" y="4048125"/>
            <a:ext cx="3857625" cy="2000250"/>
          </a:xfrm>
          <a:prstGeom prst="roundRect">
            <a:avLst>
              <a:gd name="adj" fmla="val 8571"/>
            </a:avLst>
          </a:prstGeom>
        </p:spPr>
      </p:pic>
      <p:sp>
        <p:nvSpPr>
          <p:cNvPr id="17" name="圆角矩形 16">
            <a:extLst>
              <a:ext uri="{FF2B5EF4-FFF2-40B4-BE49-F238E27FC236}">
                <a16:creationId xmlns:a16="http://schemas.microsoft.com/office/drawing/2014/main" id="{57CB3F65-23DA-4276-B659-60B4892DA36E}"/>
              </a:ext>
            </a:extLst>
          </p:cNvPr>
          <p:cNvSpPr>
            <a:spLocks noGrp="1"/>
          </p:cNvSpPr>
          <p:nvPr/>
        </p:nvSpPr>
        <p:spPr>
          <a:xfrm>
            <a:off x="904875" y="5524500"/>
            <a:ext cx="1190625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B8D95FD-F911-4956-9EF0-2DD7F68879CA}"/>
              </a:ext>
            </a:extLst>
          </p:cNvPr>
          <p:cNvSpPr>
            <a:spLocks noGrp="1"/>
          </p:cNvSpPr>
          <p:nvPr/>
        </p:nvSpPr>
        <p:spPr>
          <a:xfrm>
            <a:off x="1000125" y="5581650"/>
            <a:ext cx="1000125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番茄钟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08E2413C-7495-425F-97FA-7965C6A584EE}"/>
              </a:ext>
            </a:extLst>
          </p:cNvPr>
          <p:cNvSpPr>
            <a:spLocks noGrp="1"/>
          </p:cNvSpPr>
          <p:nvPr/>
        </p:nvSpPr>
        <p:spPr>
          <a:xfrm>
            <a:off x="7219950" y="3286125"/>
            <a:ext cx="1381125" cy="400050"/>
          </a:xfrm>
          <a:prstGeom prst="roundRect">
            <a:avLst>
              <a:gd name="adj" fmla="val 35714"/>
            </a:avLst>
          </a:prstGeom>
          <a:solidFill>
            <a:srgbClr val="7A55C7"/>
          </a:solidFill>
          <a:ln w="0">
            <a:solidFill>
              <a:srgbClr val="7A55C7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D755200-07B2-41EC-9568-5401D8214FA8}"/>
              </a:ext>
            </a:extLst>
          </p:cNvPr>
          <p:cNvSpPr>
            <a:spLocks noGrp="1"/>
          </p:cNvSpPr>
          <p:nvPr/>
        </p:nvSpPr>
        <p:spPr>
          <a:xfrm>
            <a:off x="7315200" y="3343275"/>
            <a:ext cx="1190625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发起投票</a:t>
            </a:r>
          </a:p>
        </p:txBody>
      </p: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16DB9057-072D-4E2A-8767-F3545715BB9E}"/>
              </a:ext>
            </a:extLst>
          </p:cNvPr>
          <p:cNvSpPr>
            <a:spLocks noGrp="1"/>
          </p:cNvSpPr>
          <p:nvPr/>
        </p:nvSpPr>
        <p:spPr>
          <a:xfrm>
            <a:off x="7219950" y="5619750"/>
            <a:ext cx="1381125" cy="400050"/>
          </a:xfrm>
          <a:prstGeom prst="roundRect">
            <a:avLst>
              <a:gd name="adj" fmla="val 35714"/>
            </a:avLst>
          </a:prstGeom>
          <a:solidFill>
            <a:srgbClr val="123A30"/>
          </a:solidFill>
          <a:ln w="0">
            <a:solidFill>
              <a:srgbClr val="123A30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E0E06B6-5297-4F05-9992-1036341C11A3}"/>
              </a:ext>
            </a:extLst>
          </p:cNvPr>
          <p:cNvSpPr>
            <a:spLocks noGrp="1"/>
          </p:cNvSpPr>
          <p:nvPr/>
        </p:nvSpPr>
        <p:spPr>
          <a:xfrm>
            <a:off x="7315200" y="5676900"/>
            <a:ext cx="1190625" cy="2667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0702"/>
          </a:bodyPr>
          <a:lstStyle/>
          <a:p>
            <a:pPr algn="ctr">
              <a:buNone/>
              <a:def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校园地图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496B5D5-FAA0-4091-8B45-B565900369E3}"/>
              </a:ext>
            </a:extLst>
          </p:cNvPr>
          <p:cNvSpPr>
            <a:spLocks noGrp="1"/>
          </p:cNvSpPr>
          <p:nvPr/>
        </p:nvSpPr>
        <p:spPr>
          <a:xfrm>
            <a:off x="8763000" y="3314700"/>
            <a:ext cx="1905000" cy="32385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r">
              <a:buNone/>
              <a:def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667770"/>
                </a:solidFill>
                <a:latin typeface="Helvetica Neue"/>
                <a:ea typeface="Helvetica Neue"/>
                <a:cs typeface="Helvetica Neue"/>
              </a:rPr>
              <a:t>站内完成，无需跳转</a:t>
            </a:r>
          </a:p>
        </p:txBody>
      </p:sp>
      <p:sp>
        <p:nvSpPr>
          <p:cNvPr id="28" name="圆角矩形 27">
            <a:extLst>
              <a:ext uri="{FF2B5EF4-FFF2-40B4-BE49-F238E27FC236}">
                <a16:creationId xmlns:a16="http://schemas.microsoft.com/office/drawing/2014/main" id="{514C2589-5A14-49C9-A260-058D7AEFBD45}"/>
              </a:ext>
            </a:extLst>
          </p:cNvPr>
          <p:cNvSpPr>
            <a:spLocks noGrp="1"/>
          </p:cNvSpPr>
          <p:nvPr/>
        </p:nvSpPr>
        <p:spPr>
          <a:xfrm>
            <a:off x="11068050" y="5610225"/>
            <a:ext cx="781050" cy="781050"/>
          </a:xfrm>
          <a:prstGeom prst="roundRect">
            <a:avLst>
              <a:gd name="adj" fmla="val 14634"/>
            </a:avLst>
          </a:prstGeom>
          <a:solidFill>
            <a:srgbClr val="FFFFFF"/>
          </a:solidFill>
          <a:ln w="38100">
            <a:solidFill>
              <a:srgbClr val="74817D"/>
            </a:solidFill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134725" y="5680093"/>
            <a:ext cx="647700" cy="6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04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Macintosh PowerPoint</Application>
  <DocSecurity>0</DocSecurity>
  <PresentationFormat>宽屏</PresentationFormat>
  <Paragraphs>148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6" baseType="lpstr">
      <vt:lpstr>Calibri</vt:lpstr>
      <vt:lpstr>Helvetica Neue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2010311602@qq.com</cp:lastModifiedBy>
  <cp:revision>1</cp:revision>
  <dcterms:created xsi:type="dcterms:W3CDTF">2026-09-14T23:55:02Z</dcterms:created>
  <dcterms:modified xsi:type="dcterms:W3CDTF">2026-09-14T23:56:59Z</dcterms:modified>
</cp:coreProperties>
</file>